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panose="020B0604020202020204" charset="0"/>
      <p:regular r:id="rId24"/>
    </p:embeddedFont>
    <p:embeddedFont>
      <p:font typeface="Fira Sans" panose="020B0503050000020004" pitchFamily="34" charset="0"/>
      <p:regular r:id="rId25"/>
    </p:embeddedFont>
    <p:embeddedFont>
      <p:font typeface="Fira Sans Bold" panose="020B0803050000020004" charset="0"/>
      <p:regular r:id="rId26"/>
    </p:embeddedFont>
    <p:embeddedFont>
      <p:font typeface="Fira Sans Light" panose="020B0403050000020004" pitchFamily="34" charset="0"/>
      <p:regular r:id="rId27"/>
    </p:embeddedFont>
    <p:embeddedFont>
      <p:font typeface="Fira Sans Medium" panose="020B0603050000020004" pitchFamily="34" charset="0"/>
      <p:regular r:id="rId28"/>
    </p:embeddedFont>
    <p:embeddedFont>
      <p:font typeface="Montserrat Classic" panose="020B0604020202020204" charset="0"/>
      <p:regular r:id="rId29"/>
    </p:embeddedFont>
    <p:embeddedFont>
      <p:font typeface="Montserrat Classic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4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talk about our Solution and objectives. Our system will be a web based application created with the most modern technology's. we plan on creating a responsive accessible website that will allow all devices from desktop to mobile phones</a:t>
            </a:r>
          </a:p>
          <a:p>
            <a:endParaRPr lang="en-US"/>
          </a:p>
          <a:p>
            <a:r>
              <a:rPr lang="en-US"/>
              <a:t>We will create a Centrailzed data management which will be a critcal role in our system this will eliminate the use of excel and pdf files per village and will store all the data in one secure place. </a:t>
            </a:r>
          </a:p>
          <a:p>
            <a:r>
              <a:rPr lang="en-US"/>
              <a:t>With the integration of the pitaron plan which is a multi year infestractor devlopment for the golan heights. </a:t>
            </a:r>
          </a:p>
          <a:p>
            <a:r>
              <a:rPr lang="en-US"/>
              <a:t>Educational, Secuirty, Roads and more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lets overview our functional requirements for the application</a:t>
            </a:r>
          </a:p>
          <a:p>
            <a:r>
              <a:rPr lang="en-US"/>
              <a:t>we will provide analytics and statistics, allowing users to compare data across multiple villages. Users will be able to create, edit, and track infrastructure projects, as well as generate reports based on specific criteria. Additionally, the system will store and manage critical data such as population, infrastructure, and ongoing projects.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system is designed to easily import and export data in formats like CSV, JSON, and XML, so it can work seamlessly with other tools. It’s built to be scalable, meaning it can grow as the number of users and data increases, and can handle up to 500 people using it at the same time without slowing down. Plus, it's fully compatible with all the major web browsers, like Chrome, Firefox, Safari, and Edge, ensuring smooth access for everyone.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NPS score measures customer loyalty by looking at their likelihood of recommending a given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github.com/GuyEdri8/Golan-Project.gi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1.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jpe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sv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328902" y="2317173"/>
            <a:ext cx="7321033" cy="634004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2854824" y="7024961"/>
            <a:ext cx="4970154" cy="430417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6" name="Group 6"/>
          <p:cNvGrpSpPr/>
          <p:nvPr/>
        </p:nvGrpSpPr>
        <p:grpSpPr>
          <a:xfrm>
            <a:off x="13193062" y="5850810"/>
            <a:ext cx="2271679" cy="1967285"/>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8" name="Group 8"/>
          <p:cNvGrpSpPr/>
          <p:nvPr/>
        </p:nvGrpSpPr>
        <p:grpSpPr>
          <a:xfrm>
            <a:off x="14025359" y="404100"/>
            <a:ext cx="3799619" cy="3290488"/>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sp>
        <p:nvSpPr>
          <p:cNvPr id="10" name="Freeform 10"/>
          <p:cNvSpPr/>
          <p:nvPr/>
        </p:nvSpPr>
        <p:spPr>
          <a:xfrm>
            <a:off x="1028700" y="8472761"/>
            <a:ext cx="5967139" cy="1408578"/>
          </a:xfrm>
          <a:custGeom>
            <a:avLst/>
            <a:gdLst/>
            <a:ahLst/>
            <a:cxnLst/>
            <a:rect l="l" t="t" r="r" b="b"/>
            <a:pathLst>
              <a:path w="5967139" h="1408578">
                <a:moveTo>
                  <a:pt x="0" y="0"/>
                </a:moveTo>
                <a:lnTo>
                  <a:pt x="5967139" y="0"/>
                </a:lnTo>
                <a:lnTo>
                  <a:pt x="5967139" y="1408578"/>
                </a:lnTo>
                <a:lnTo>
                  <a:pt x="0" y="1408578"/>
                </a:lnTo>
                <a:lnTo>
                  <a:pt x="0" y="0"/>
                </a:lnTo>
                <a:close/>
              </a:path>
            </a:pathLst>
          </a:custGeom>
          <a:blipFill>
            <a:blip r:embed="rId2"/>
            <a:stretch>
              <a:fillRect/>
            </a:stretch>
          </a:blipFill>
        </p:spPr>
        <p:txBody>
          <a:bodyPr/>
          <a:lstStyle/>
          <a:p>
            <a:endParaRPr lang="en-IL"/>
          </a:p>
        </p:txBody>
      </p:sp>
      <p:sp>
        <p:nvSpPr>
          <p:cNvPr id="11" name="Freeform 11"/>
          <p:cNvSpPr/>
          <p:nvPr/>
        </p:nvSpPr>
        <p:spPr>
          <a:xfrm>
            <a:off x="7652785" y="8472761"/>
            <a:ext cx="3772976" cy="1408578"/>
          </a:xfrm>
          <a:custGeom>
            <a:avLst/>
            <a:gdLst/>
            <a:ahLst/>
            <a:cxnLst/>
            <a:rect l="l" t="t" r="r" b="b"/>
            <a:pathLst>
              <a:path w="3772976" h="1408578">
                <a:moveTo>
                  <a:pt x="0" y="0"/>
                </a:moveTo>
                <a:lnTo>
                  <a:pt x="3772976" y="0"/>
                </a:lnTo>
                <a:lnTo>
                  <a:pt x="3772976" y="1408578"/>
                </a:lnTo>
                <a:lnTo>
                  <a:pt x="0" y="1408578"/>
                </a:lnTo>
                <a:lnTo>
                  <a:pt x="0" y="0"/>
                </a:lnTo>
                <a:close/>
              </a:path>
            </a:pathLst>
          </a:custGeom>
          <a:blipFill>
            <a:blip r:embed="rId3"/>
            <a:stretch>
              <a:fillRect/>
            </a:stretch>
          </a:blipFill>
        </p:spPr>
        <p:txBody>
          <a:bodyPr/>
          <a:lstStyle/>
          <a:p>
            <a:endParaRPr lang="en-IL"/>
          </a:p>
        </p:txBody>
      </p:sp>
      <p:grpSp>
        <p:nvGrpSpPr>
          <p:cNvPr id="12" name="Group 12"/>
          <p:cNvGrpSpPr/>
          <p:nvPr/>
        </p:nvGrpSpPr>
        <p:grpSpPr>
          <a:xfrm>
            <a:off x="1028700" y="1021556"/>
            <a:ext cx="10202605" cy="7297957"/>
            <a:chOff x="0" y="-9525"/>
            <a:chExt cx="13603473" cy="9730608"/>
          </a:xfrm>
        </p:grpSpPr>
        <p:sp>
          <p:nvSpPr>
            <p:cNvPr id="13" name="TextBox 13"/>
            <p:cNvSpPr txBox="1"/>
            <p:nvPr/>
          </p:nvSpPr>
          <p:spPr>
            <a:xfrm>
              <a:off x="0" y="-9525"/>
              <a:ext cx="13603473" cy="6511925"/>
            </a:xfrm>
            <a:prstGeom prst="rect">
              <a:avLst/>
            </a:prstGeom>
          </p:spPr>
          <p:txBody>
            <a:bodyPr lIns="0" tIns="0" rIns="0" bIns="0" rtlCol="0" anchor="t">
              <a:spAutoFit/>
            </a:bodyPr>
            <a:lstStyle/>
            <a:p>
              <a:pPr algn="l">
                <a:lnSpc>
                  <a:spcPts val="9600"/>
                </a:lnSpc>
              </a:pPr>
              <a:r>
                <a:rPr lang="en-US" sz="8000" b="1">
                  <a:solidFill>
                    <a:srgbClr val="000000"/>
                  </a:solidFill>
                  <a:latin typeface="Fira Sans Bold"/>
                  <a:ea typeface="Fira Sans Bold"/>
                  <a:cs typeface="Fira Sans Bold"/>
                  <a:sym typeface="Fira Sans Bold"/>
                </a:rPr>
                <a:t>Golan Regional Council Management Application​</a:t>
              </a:r>
            </a:p>
            <a:p>
              <a:pPr algn="l">
                <a:lnSpc>
                  <a:spcPts val="9600"/>
                </a:lnSpc>
              </a:pPr>
              <a:endParaRPr lang="en-US" sz="8000" b="1">
                <a:solidFill>
                  <a:srgbClr val="000000"/>
                </a:solidFill>
                <a:latin typeface="Fira Sans Bold"/>
                <a:ea typeface="Fira Sans Bold"/>
                <a:cs typeface="Fira Sans Bold"/>
                <a:sym typeface="Fira Sans Bold"/>
              </a:endParaRPr>
            </a:p>
          </p:txBody>
        </p:sp>
        <p:sp>
          <p:nvSpPr>
            <p:cNvPr id="14" name="TextBox 14"/>
            <p:cNvSpPr txBox="1"/>
            <p:nvPr/>
          </p:nvSpPr>
          <p:spPr>
            <a:xfrm>
              <a:off x="0" y="6850981"/>
              <a:ext cx="13603473" cy="2870102"/>
            </a:xfrm>
            <a:prstGeom prst="rect">
              <a:avLst/>
            </a:prstGeom>
          </p:spPr>
          <p:txBody>
            <a:bodyPr lIns="0" tIns="0" rIns="0" bIns="0" rtlCol="0" anchor="t">
              <a:spAutoFit/>
            </a:bodyPr>
            <a:lstStyle/>
            <a:p>
              <a:pPr algn="l">
                <a:lnSpc>
                  <a:spcPts val="3359"/>
                </a:lnSpc>
              </a:pPr>
              <a:r>
                <a:rPr lang="en-US" sz="2399" dirty="0">
                  <a:solidFill>
                    <a:srgbClr val="000000"/>
                  </a:solidFill>
                  <a:latin typeface="Fira Sans Light"/>
                  <a:ea typeface="Fira Sans Light"/>
                  <a:cs typeface="Fira Sans Light"/>
                  <a:sym typeface="Fira Sans Light"/>
                </a:rPr>
                <a:t>By Guy Edri &amp; Eldad Shneor.</a:t>
              </a:r>
            </a:p>
            <a:p>
              <a:pPr algn="l">
                <a:lnSpc>
                  <a:spcPts val="3359"/>
                </a:lnSpc>
              </a:pPr>
              <a:r>
                <a:rPr lang="en-US" sz="2399" dirty="0">
                  <a:solidFill>
                    <a:srgbClr val="000000"/>
                  </a:solidFill>
                  <a:latin typeface="Fira Sans Light"/>
                  <a:ea typeface="Fira Sans Light"/>
                  <a:cs typeface="Fira Sans Light"/>
                  <a:sym typeface="Fira Sans Light"/>
                </a:rPr>
                <a:t>Advisor: Dr. Naomi Unkelos Shpigel </a:t>
              </a:r>
            </a:p>
            <a:p>
              <a:pPr algn="l">
                <a:lnSpc>
                  <a:spcPts val="3359"/>
                </a:lnSpc>
              </a:pPr>
              <a:r>
                <a:rPr lang="en-US" sz="2399" dirty="0">
                  <a:solidFill>
                    <a:srgbClr val="000000"/>
                  </a:solidFill>
                  <a:latin typeface="Fira Sans Light"/>
                  <a:ea typeface="Fira Sans Light"/>
                  <a:cs typeface="Fira Sans Light"/>
                  <a:sym typeface="Fira Sans Light"/>
                </a:rPr>
                <a:t>Phase I</a:t>
              </a:r>
            </a:p>
            <a:p>
              <a:pPr algn="l">
                <a:lnSpc>
                  <a:spcPts val="3359"/>
                </a:lnSpc>
              </a:pPr>
              <a:r>
                <a:rPr lang="en-US" sz="2399" dirty="0">
                  <a:solidFill>
                    <a:srgbClr val="000000"/>
                  </a:solidFill>
                  <a:latin typeface="Fira Sans Light"/>
                  <a:ea typeface="Fira Sans Light"/>
                  <a:cs typeface="Fira Sans Light"/>
                  <a:sym typeface="Fira Sans Light"/>
                </a:rPr>
                <a:t>Project Code: 24-2-D-17</a:t>
              </a:r>
            </a:p>
            <a:p>
              <a:pPr algn="l">
                <a:lnSpc>
                  <a:spcPts val="3359"/>
                </a:lnSpc>
              </a:pPr>
              <a:r>
                <a:rPr lang="en-US" sz="2399" dirty="0">
                  <a:solidFill>
                    <a:srgbClr val="000000"/>
                  </a:solidFill>
                  <a:latin typeface="Fira Sans Light"/>
                  <a:ea typeface="Fira Sans Light"/>
                  <a:cs typeface="Fira Sans Light"/>
                  <a:sym typeface="Fira Sans Light"/>
                  <a:hlinkClick r:id="rId4"/>
                </a:rPr>
                <a:t>Project GitHub link</a:t>
              </a:r>
              <a:endParaRPr lang="en-US" sz="2399" dirty="0">
                <a:solidFill>
                  <a:srgbClr val="000000"/>
                </a:solidFill>
                <a:latin typeface="Fira Sans Light"/>
                <a:ea typeface="Fira Sans Light"/>
                <a:cs typeface="Fira Sans Light"/>
                <a:sym typeface="Fira Sans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585950" y="-517425"/>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1859696" y="-1029125"/>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6" name="TextBox 6"/>
          <p:cNvSpPr txBox="1"/>
          <p:nvPr/>
        </p:nvSpPr>
        <p:spPr>
          <a:xfrm>
            <a:off x="1028700" y="1019175"/>
            <a:ext cx="7461680" cy="1914525"/>
          </a:xfrm>
          <a:prstGeom prst="rect">
            <a:avLst/>
          </a:prstGeom>
        </p:spPr>
        <p:txBody>
          <a:bodyPr lIns="0" tIns="0" rIns="0" bIns="0" rtlCol="0" anchor="t">
            <a:spAutoFit/>
          </a:bodyPr>
          <a:lstStyle/>
          <a:p>
            <a:pPr algn="l">
              <a:lnSpc>
                <a:spcPts val="7560"/>
              </a:lnSpc>
              <a:spcBef>
                <a:spcPct val="0"/>
              </a:spcBef>
            </a:pPr>
            <a:r>
              <a:rPr lang="en-US" sz="6300" b="1" spc="-63">
                <a:solidFill>
                  <a:srgbClr val="000000"/>
                </a:solidFill>
                <a:latin typeface="Fira Sans Medium"/>
                <a:ea typeface="Fira Sans Medium"/>
                <a:cs typeface="Fira Sans Medium"/>
                <a:sym typeface="Fira Sans Medium"/>
              </a:rPr>
              <a:t>Main Non-Functional Requirements</a:t>
            </a:r>
          </a:p>
        </p:txBody>
      </p:sp>
      <p:sp>
        <p:nvSpPr>
          <p:cNvPr id="7" name="TextBox 7"/>
          <p:cNvSpPr txBox="1"/>
          <p:nvPr/>
        </p:nvSpPr>
        <p:spPr>
          <a:xfrm>
            <a:off x="17701903" y="9637540"/>
            <a:ext cx="53302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10</a:t>
            </a:r>
          </a:p>
        </p:txBody>
      </p:sp>
      <p:sp>
        <p:nvSpPr>
          <p:cNvPr id="8" name="TextBox 8"/>
          <p:cNvSpPr txBox="1"/>
          <p:nvPr/>
        </p:nvSpPr>
        <p:spPr>
          <a:xfrm>
            <a:off x="1028700" y="3636787"/>
            <a:ext cx="13587389" cy="5374005"/>
          </a:xfrm>
          <a:prstGeom prst="rect">
            <a:avLst/>
          </a:prstGeom>
        </p:spPr>
        <p:txBody>
          <a:bodyPr lIns="0" tIns="0" rIns="0" bIns="0" rtlCol="0" anchor="t">
            <a:spAutoFit/>
          </a:bodyPr>
          <a:lstStyle/>
          <a:p>
            <a:pPr marL="690879" lvl="1" indent="-345439" algn="l">
              <a:lnSpc>
                <a:spcPts val="4799"/>
              </a:lnSpc>
              <a:buAutoNum type="arabicPeriod"/>
            </a:pPr>
            <a:r>
              <a:rPr lang="en-US" sz="3199">
                <a:solidFill>
                  <a:srgbClr val="000000"/>
                </a:solidFill>
                <a:latin typeface="Fira Sans Light"/>
                <a:ea typeface="Fira Sans Light"/>
                <a:cs typeface="Fira Sans Light"/>
                <a:sym typeface="Fira Sans Light"/>
              </a:rPr>
              <a:t>The system will support importing data from and exporting data to various formats (CSV, JSON, XML) for compatibility with other systems. - </a:t>
            </a:r>
            <a:r>
              <a:rPr lang="en-US" sz="3199" b="1">
                <a:solidFill>
                  <a:srgbClr val="000000"/>
                </a:solidFill>
                <a:latin typeface="Fira Sans Bold"/>
                <a:ea typeface="Fira Sans Bold"/>
                <a:cs typeface="Fira Sans Bold"/>
                <a:sym typeface="Fira Sans Bold"/>
              </a:rPr>
              <a:t>Compatibility</a:t>
            </a:r>
          </a:p>
          <a:p>
            <a:pPr marL="690879" lvl="1" indent="-345439" algn="l">
              <a:lnSpc>
                <a:spcPts val="4799"/>
              </a:lnSpc>
              <a:buAutoNum type="arabicPeriod"/>
            </a:pPr>
            <a:r>
              <a:rPr lang="en-US" sz="3199">
                <a:solidFill>
                  <a:srgbClr val="000000"/>
                </a:solidFill>
                <a:latin typeface="Fira Sans Light"/>
                <a:ea typeface="Fira Sans Light"/>
                <a:cs typeface="Fira Sans Light"/>
                <a:sym typeface="Fira Sans Light"/>
              </a:rPr>
              <a:t>The application should be scalable to accommodate future growth in the number of users and data volume. - </a:t>
            </a:r>
            <a:r>
              <a:rPr lang="en-US" sz="3199" b="1">
                <a:solidFill>
                  <a:srgbClr val="000000"/>
                </a:solidFill>
                <a:latin typeface="Fira Sans Bold"/>
                <a:ea typeface="Fira Sans Bold"/>
                <a:cs typeface="Fira Sans Bold"/>
                <a:sym typeface="Fira Sans Bold"/>
              </a:rPr>
              <a:t>Scalability</a:t>
            </a:r>
          </a:p>
          <a:p>
            <a:pPr marL="690879" lvl="1" indent="-345439" algn="l">
              <a:lnSpc>
                <a:spcPts val="4799"/>
              </a:lnSpc>
              <a:buAutoNum type="arabicPeriod"/>
            </a:pPr>
            <a:r>
              <a:rPr lang="en-US" sz="3199">
                <a:solidFill>
                  <a:srgbClr val="000000"/>
                </a:solidFill>
                <a:latin typeface="Fira Sans Light"/>
                <a:ea typeface="Fira Sans Light"/>
                <a:cs typeface="Fira Sans Light"/>
                <a:sym typeface="Fira Sans Light"/>
              </a:rPr>
              <a:t>The system should handle up to 500 concurrent users without performance degradation. - </a:t>
            </a:r>
            <a:r>
              <a:rPr lang="en-US" sz="3199" b="1">
                <a:solidFill>
                  <a:srgbClr val="000000"/>
                </a:solidFill>
                <a:latin typeface="Fira Sans Bold"/>
                <a:ea typeface="Fira Sans Bold"/>
                <a:cs typeface="Fira Sans Bold"/>
                <a:sym typeface="Fira Sans Bold"/>
              </a:rPr>
              <a:t>Scailablity</a:t>
            </a:r>
          </a:p>
          <a:p>
            <a:pPr marL="690879" lvl="1" indent="-345439" algn="l">
              <a:lnSpc>
                <a:spcPts val="4799"/>
              </a:lnSpc>
              <a:buAutoNum type="arabicPeriod"/>
            </a:pPr>
            <a:r>
              <a:rPr lang="en-US" sz="3199">
                <a:solidFill>
                  <a:srgbClr val="000000"/>
                </a:solidFill>
                <a:latin typeface="Fira Sans Light"/>
                <a:ea typeface="Fira Sans Light"/>
                <a:cs typeface="Fira Sans Light"/>
                <a:sym typeface="Fira Sans Light"/>
              </a:rPr>
              <a:t>The application should be compatible with major web browsers (Chrome, Firefox, Safari, Edge). - </a:t>
            </a:r>
            <a:r>
              <a:rPr lang="en-US" sz="3199" b="1">
                <a:solidFill>
                  <a:srgbClr val="000000"/>
                </a:solidFill>
                <a:latin typeface="Fira Sans Bold"/>
                <a:ea typeface="Fira Sans Bold"/>
                <a:cs typeface="Fira Sans Bold"/>
                <a:sym typeface="Fira Sans Bold"/>
              </a:rPr>
              <a:t>Compatibility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241837" y="8372506"/>
            <a:ext cx="18046163" cy="0"/>
          </a:xfrm>
          <a:prstGeom prst="line">
            <a:avLst/>
          </a:prstGeom>
          <a:ln w="19050" cap="rnd">
            <a:solidFill>
              <a:srgbClr val="004AAD"/>
            </a:solidFill>
            <a:prstDash val="solid"/>
            <a:headEnd type="none" w="sm" len="sm"/>
            <a:tailEnd type="none" w="sm" len="sm"/>
          </a:ln>
        </p:spPr>
        <p:txBody>
          <a:bodyPr/>
          <a:lstStyle/>
          <a:p>
            <a:endParaRPr lang="en-IL"/>
          </a:p>
        </p:txBody>
      </p:sp>
      <p:grpSp>
        <p:nvGrpSpPr>
          <p:cNvPr id="3" name="Group 3"/>
          <p:cNvGrpSpPr/>
          <p:nvPr/>
        </p:nvGrpSpPr>
        <p:grpSpPr>
          <a:xfrm>
            <a:off x="157616" y="8217402"/>
            <a:ext cx="380203" cy="329258"/>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5" name="Group 5"/>
          <p:cNvGrpSpPr/>
          <p:nvPr/>
        </p:nvGrpSpPr>
        <p:grpSpPr>
          <a:xfrm>
            <a:off x="3221494" y="8198352"/>
            <a:ext cx="380203" cy="329258"/>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txBody>
            <a:bodyPr/>
            <a:lstStyle/>
            <a:p>
              <a:endParaRPr lang="en-IL"/>
            </a:p>
          </p:txBody>
        </p:sp>
      </p:grpSp>
      <p:grpSp>
        <p:nvGrpSpPr>
          <p:cNvPr id="7" name="Group 7"/>
          <p:cNvGrpSpPr/>
          <p:nvPr/>
        </p:nvGrpSpPr>
        <p:grpSpPr>
          <a:xfrm>
            <a:off x="9802866" y="8217402"/>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txBody>
            <a:bodyPr/>
            <a:lstStyle/>
            <a:p>
              <a:endParaRPr lang="en-IL"/>
            </a:p>
          </p:txBody>
        </p:sp>
      </p:grpSp>
      <p:grpSp>
        <p:nvGrpSpPr>
          <p:cNvPr id="9" name="Group 9"/>
          <p:cNvGrpSpPr/>
          <p:nvPr/>
        </p:nvGrpSpPr>
        <p:grpSpPr>
          <a:xfrm>
            <a:off x="13385073" y="8217402"/>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txBody>
            <a:bodyPr/>
            <a:lstStyle/>
            <a:p>
              <a:endParaRPr lang="en-IL"/>
            </a:p>
          </p:txBody>
        </p:sp>
      </p:grpSp>
      <p:grpSp>
        <p:nvGrpSpPr>
          <p:cNvPr id="11" name="Group 11"/>
          <p:cNvGrpSpPr/>
          <p:nvPr/>
        </p:nvGrpSpPr>
        <p:grpSpPr>
          <a:xfrm>
            <a:off x="16890596" y="1955983"/>
            <a:ext cx="2977778" cy="2578770"/>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13" name="Group 13"/>
          <p:cNvGrpSpPr/>
          <p:nvPr/>
        </p:nvGrpSpPr>
        <p:grpSpPr>
          <a:xfrm>
            <a:off x="13575174" y="-491057"/>
            <a:ext cx="4201515" cy="3638531"/>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196F3"/>
            </a:solidFill>
          </p:spPr>
          <p:txBody>
            <a:bodyPr/>
            <a:lstStyle/>
            <a:p>
              <a:endParaRPr lang="en-IL"/>
            </a:p>
          </p:txBody>
        </p:sp>
      </p:grpSp>
      <p:grpSp>
        <p:nvGrpSpPr>
          <p:cNvPr id="15" name="Group 15"/>
          <p:cNvGrpSpPr/>
          <p:nvPr/>
        </p:nvGrpSpPr>
        <p:grpSpPr>
          <a:xfrm>
            <a:off x="13243939" y="-956153"/>
            <a:ext cx="2481390" cy="2148895"/>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17" name="Group 17"/>
          <p:cNvGrpSpPr/>
          <p:nvPr/>
        </p:nvGrpSpPr>
        <p:grpSpPr>
          <a:xfrm>
            <a:off x="6406122"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AAD"/>
            </a:solidFill>
          </p:spPr>
          <p:txBody>
            <a:bodyPr/>
            <a:lstStyle/>
            <a:p>
              <a:endParaRPr lang="en-IL"/>
            </a:p>
          </p:txBody>
        </p:sp>
      </p:grpSp>
      <p:sp>
        <p:nvSpPr>
          <p:cNvPr id="19" name="Freeform 19"/>
          <p:cNvSpPr/>
          <p:nvPr/>
        </p:nvSpPr>
        <p:spPr>
          <a:xfrm>
            <a:off x="7789429" y="118295"/>
            <a:ext cx="5340210" cy="4005157"/>
          </a:xfrm>
          <a:custGeom>
            <a:avLst/>
            <a:gdLst/>
            <a:ahLst/>
            <a:cxnLst/>
            <a:rect l="l" t="t" r="r" b="b"/>
            <a:pathLst>
              <a:path w="5340210" h="4005157">
                <a:moveTo>
                  <a:pt x="0" y="0"/>
                </a:moveTo>
                <a:lnTo>
                  <a:pt x="5340210" y="0"/>
                </a:lnTo>
                <a:lnTo>
                  <a:pt x="5340210" y="4005157"/>
                </a:lnTo>
                <a:lnTo>
                  <a:pt x="0" y="4005157"/>
                </a:lnTo>
                <a:lnTo>
                  <a:pt x="0" y="0"/>
                </a:lnTo>
                <a:close/>
              </a:path>
            </a:pathLst>
          </a:custGeom>
          <a:blipFill>
            <a:blip r:embed="rId2"/>
            <a:stretch>
              <a:fillRect/>
            </a:stretch>
          </a:blipFill>
        </p:spPr>
        <p:txBody>
          <a:bodyPr/>
          <a:lstStyle/>
          <a:p>
            <a:endParaRPr lang="en-IL"/>
          </a:p>
        </p:txBody>
      </p:sp>
      <p:grpSp>
        <p:nvGrpSpPr>
          <p:cNvPr id="20" name="Group 20"/>
          <p:cNvGrpSpPr/>
          <p:nvPr/>
        </p:nvGrpSpPr>
        <p:grpSpPr>
          <a:xfrm>
            <a:off x="241837" y="4443498"/>
            <a:ext cx="2654828" cy="1957175"/>
            <a:chOff x="0" y="0"/>
            <a:chExt cx="3539771" cy="2609567"/>
          </a:xfrm>
        </p:grpSpPr>
        <p:sp>
          <p:nvSpPr>
            <p:cNvPr id="21" name="TextBox 21"/>
            <p:cNvSpPr txBox="1"/>
            <p:nvPr/>
          </p:nvSpPr>
          <p:spPr>
            <a:xfrm>
              <a:off x="0" y="-9525"/>
              <a:ext cx="3539771" cy="733425"/>
            </a:xfrm>
            <a:prstGeom prst="rect">
              <a:avLst/>
            </a:prstGeom>
          </p:spPr>
          <p:txBody>
            <a:bodyPr lIns="0" tIns="0" rIns="0" bIns="0" rtlCol="0" anchor="t">
              <a:spAutoFit/>
            </a:bodyPr>
            <a:lstStyle/>
            <a:p>
              <a:pPr marL="0" lvl="0" indent="0" algn="l">
                <a:lnSpc>
                  <a:spcPts val="4320"/>
                </a:lnSpc>
                <a:spcBef>
                  <a:spcPct val="0"/>
                </a:spcBef>
              </a:pPr>
              <a:r>
                <a:rPr lang="en-US" sz="3600" b="1">
                  <a:solidFill>
                    <a:srgbClr val="0D47A1"/>
                  </a:solidFill>
                  <a:latin typeface="Fira Sans Bold"/>
                  <a:ea typeface="Fira Sans Bold"/>
                  <a:cs typeface="Fira Sans Bold"/>
                  <a:sym typeface="Fira Sans Bold"/>
                </a:rPr>
                <a:t>15, July 2024</a:t>
              </a:r>
            </a:p>
          </p:txBody>
        </p:sp>
        <p:sp>
          <p:nvSpPr>
            <p:cNvPr id="22" name="TextBox 22"/>
            <p:cNvSpPr txBox="1"/>
            <p:nvPr/>
          </p:nvSpPr>
          <p:spPr>
            <a:xfrm>
              <a:off x="0" y="1074349"/>
              <a:ext cx="3539771" cy="1535218"/>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Fira Sans"/>
                  <a:ea typeface="Fira Sans"/>
                  <a:cs typeface="Fira Sans"/>
                  <a:sym typeface="Fira Sans"/>
                </a:rPr>
                <a:t>First meeting with the Golan Council management</a:t>
              </a:r>
            </a:p>
          </p:txBody>
        </p:sp>
      </p:grpSp>
      <p:sp>
        <p:nvSpPr>
          <p:cNvPr id="23" name="TextBox 23"/>
          <p:cNvSpPr txBox="1"/>
          <p:nvPr/>
        </p:nvSpPr>
        <p:spPr>
          <a:xfrm>
            <a:off x="13317013" y="4433973"/>
            <a:ext cx="3833093" cy="1095375"/>
          </a:xfrm>
          <a:prstGeom prst="rect">
            <a:avLst/>
          </a:prstGeom>
        </p:spPr>
        <p:txBody>
          <a:bodyPr lIns="0" tIns="0" rIns="0" bIns="0" rtlCol="0" anchor="t">
            <a:spAutoFit/>
          </a:bodyPr>
          <a:lstStyle/>
          <a:p>
            <a:pPr algn="l">
              <a:lnSpc>
                <a:spcPts val="4320"/>
              </a:lnSpc>
            </a:pPr>
            <a:r>
              <a:rPr lang="en-US" sz="3600" b="1">
                <a:solidFill>
                  <a:srgbClr val="0D47A1"/>
                </a:solidFill>
                <a:latin typeface="Fira Sans Bold"/>
                <a:ea typeface="Fira Sans Bold"/>
                <a:cs typeface="Fira Sans Bold"/>
                <a:sym typeface="Fira Sans Bold"/>
              </a:rPr>
              <a:t>Future</a:t>
            </a:r>
          </a:p>
          <a:p>
            <a:pPr marL="0" lvl="0" indent="0" algn="l">
              <a:lnSpc>
                <a:spcPts val="4320"/>
              </a:lnSpc>
              <a:spcBef>
                <a:spcPct val="0"/>
              </a:spcBef>
            </a:pPr>
            <a:r>
              <a:rPr lang="en-US" sz="3600" b="1">
                <a:solidFill>
                  <a:srgbClr val="0D47A1"/>
                </a:solidFill>
                <a:latin typeface="Fira Sans Bold"/>
                <a:ea typeface="Fira Sans Bold"/>
                <a:cs typeface="Fira Sans Bold"/>
                <a:sym typeface="Fira Sans Bold"/>
              </a:rPr>
              <a:t>Development</a:t>
            </a:r>
          </a:p>
        </p:txBody>
      </p:sp>
      <p:sp>
        <p:nvSpPr>
          <p:cNvPr id="24" name="TextBox 24"/>
          <p:cNvSpPr txBox="1"/>
          <p:nvPr/>
        </p:nvSpPr>
        <p:spPr>
          <a:xfrm>
            <a:off x="13145165" y="5481723"/>
            <a:ext cx="4762578" cy="23920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Fira Sans"/>
                <a:ea typeface="Fira Sans"/>
                <a:cs typeface="Fira Sans"/>
                <a:sym typeface="Fira Sans"/>
              </a:rPr>
              <a:t>Continuous Improvement Iterations</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Knowledge Transfer and Documentation</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Maintenance and Enhancements</a:t>
            </a:r>
          </a:p>
          <a:p>
            <a:pPr marL="474979" lvl="1" indent="-237490" algn="l">
              <a:lnSpc>
                <a:spcPts val="3079"/>
              </a:lnSpc>
              <a:spcBef>
                <a:spcPct val="0"/>
              </a:spcBef>
              <a:buFont typeface="Arial"/>
              <a:buChar char="•"/>
            </a:pPr>
            <a:r>
              <a:rPr lang="en-US" sz="2199">
                <a:solidFill>
                  <a:srgbClr val="000000"/>
                </a:solidFill>
                <a:latin typeface="Fira Sans"/>
                <a:ea typeface="Fira Sans"/>
                <a:cs typeface="Fira Sans"/>
                <a:sym typeface="Fira Sans"/>
              </a:rPr>
              <a:t>Deployment and Rollout Strategy</a:t>
            </a:r>
          </a:p>
        </p:txBody>
      </p:sp>
      <p:sp>
        <p:nvSpPr>
          <p:cNvPr id="25" name="TextBox 25"/>
          <p:cNvSpPr txBox="1"/>
          <p:nvPr/>
        </p:nvSpPr>
        <p:spPr>
          <a:xfrm>
            <a:off x="1028700" y="1028700"/>
            <a:ext cx="5699080" cy="128587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Timeline</a:t>
            </a:r>
          </a:p>
        </p:txBody>
      </p:sp>
      <p:grpSp>
        <p:nvGrpSpPr>
          <p:cNvPr id="26" name="Group 26"/>
          <p:cNvGrpSpPr/>
          <p:nvPr/>
        </p:nvGrpSpPr>
        <p:grpSpPr>
          <a:xfrm>
            <a:off x="3037797" y="4372060"/>
            <a:ext cx="3234234" cy="3590713"/>
            <a:chOff x="0" y="0"/>
            <a:chExt cx="4312313" cy="4787617"/>
          </a:xfrm>
        </p:grpSpPr>
        <p:sp>
          <p:nvSpPr>
            <p:cNvPr id="27" name="TextBox 27"/>
            <p:cNvSpPr txBox="1"/>
            <p:nvPr/>
          </p:nvSpPr>
          <p:spPr>
            <a:xfrm>
              <a:off x="0" y="-9525"/>
              <a:ext cx="4312313" cy="733425"/>
            </a:xfrm>
            <a:prstGeom prst="rect">
              <a:avLst/>
            </a:prstGeom>
          </p:spPr>
          <p:txBody>
            <a:bodyPr lIns="0" tIns="0" rIns="0" bIns="0" rtlCol="0" anchor="t">
              <a:spAutoFit/>
            </a:bodyPr>
            <a:lstStyle/>
            <a:p>
              <a:pPr marL="0" lvl="0" indent="0" algn="l">
                <a:lnSpc>
                  <a:spcPts val="4320"/>
                </a:lnSpc>
                <a:spcBef>
                  <a:spcPct val="0"/>
                </a:spcBef>
              </a:pPr>
              <a:r>
                <a:rPr lang="en-US" sz="3600" b="1">
                  <a:solidFill>
                    <a:srgbClr val="0D47A1"/>
                  </a:solidFill>
                  <a:latin typeface="Fira Sans Bold"/>
                  <a:ea typeface="Fira Sans Bold"/>
                  <a:cs typeface="Fira Sans Bold"/>
                  <a:sym typeface="Fira Sans Bold"/>
                </a:rPr>
                <a:t>Sprint 1</a:t>
              </a:r>
            </a:p>
          </p:txBody>
        </p:sp>
        <p:sp>
          <p:nvSpPr>
            <p:cNvPr id="28" name="TextBox 28"/>
            <p:cNvSpPr txBox="1"/>
            <p:nvPr/>
          </p:nvSpPr>
          <p:spPr>
            <a:xfrm>
              <a:off x="0" y="1074349"/>
              <a:ext cx="4312313" cy="3713268"/>
            </a:xfrm>
            <a:prstGeom prst="rect">
              <a:avLst/>
            </a:prstGeom>
          </p:spPr>
          <p:txBody>
            <a:bodyPr lIns="0" tIns="0" rIns="0" bIns="0" rtlCol="0" anchor="t">
              <a:spAutoFit/>
            </a:bodyPr>
            <a:lstStyle/>
            <a:p>
              <a:pPr algn="l">
                <a:lnSpc>
                  <a:spcPts val="3079"/>
                </a:lnSpc>
              </a:pPr>
              <a:r>
                <a:rPr lang="en-US" sz="2199">
                  <a:solidFill>
                    <a:srgbClr val="000000"/>
                  </a:solidFill>
                  <a:latin typeface="Fira Sans"/>
                  <a:ea typeface="Fira Sans"/>
                  <a:cs typeface="Fira Sans"/>
                  <a:sym typeface="Fira Sans"/>
                </a:rPr>
                <a:t>Missions:</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Literature Review</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Requirements</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Use-Case</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Technological Review</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Early edition - Activity</a:t>
              </a:r>
            </a:p>
          </p:txBody>
        </p:sp>
      </p:grpSp>
      <p:grpSp>
        <p:nvGrpSpPr>
          <p:cNvPr id="29" name="Group 29"/>
          <p:cNvGrpSpPr/>
          <p:nvPr/>
        </p:nvGrpSpPr>
        <p:grpSpPr>
          <a:xfrm>
            <a:off x="6406122" y="4443498"/>
            <a:ext cx="3034794" cy="2347700"/>
            <a:chOff x="0" y="0"/>
            <a:chExt cx="4046392" cy="3130267"/>
          </a:xfrm>
        </p:grpSpPr>
        <p:sp>
          <p:nvSpPr>
            <p:cNvPr id="30" name="TextBox 30"/>
            <p:cNvSpPr txBox="1"/>
            <p:nvPr/>
          </p:nvSpPr>
          <p:spPr>
            <a:xfrm>
              <a:off x="0" y="-9525"/>
              <a:ext cx="4046392" cy="733425"/>
            </a:xfrm>
            <a:prstGeom prst="rect">
              <a:avLst/>
            </a:prstGeom>
          </p:spPr>
          <p:txBody>
            <a:bodyPr lIns="0" tIns="0" rIns="0" bIns="0" rtlCol="0" anchor="t">
              <a:spAutoFit/>
            </a:bodyPr>
            <a:lstStyle/>
            <a:p>
              <a:pPr marL="0" lvl="0" indent="0" algn="l">
                <a:lnSpc>
                  <a:spcPts val="4320"/>
                </a:lnSpc>
                <a:spcBef>
                  <a:spcPct val="0"/>
                </a:spcBef>
              </a:pPr>
              <a:r>
                <a:rPr lang="en-US" sz="3600" b="1">
                  <a:solidFill>
                    <a:srgbClr val="0D47A1"/>
                  </a:solidFill>
                  <a:latin typeface="Fira Sans Bold"/>
                  <a:ea typeface="Fira Sans Bold"/>
                  <a:cs typeface="Fira Sans Bold"/>
                  <a:sym typeface="Fira Sans Bold"/>
                </a:rPr>
                <a:t>8, August 2024</a:t>
              </a:r>
            </a:p>
          </p:txBody>
        </p:sp>
        <p:sp>
          <p:nvSpPr>
            <p:cNvPr id="31" name="TextBox 31"/>
            <p:cNvSpPr txBox="1"/>
            <p:nvPr/>
          </p:nvSpPr>
          <p:spPr>
            <a:xfrm>
              <a:off x="0" y="1074349"/>
              <a:ext cx="4046392" cy="2055918"/>
            </a:xfrm>
            <a:prstGeom prst="rect">
              <a:avLst/>
            </a:prstGeom>
          </p:spPr>
          <p:txBody>
            <a:bodyPr lIns="0" tIns="0" rIns="0" bIns="0" rtlCol="0" anchor="t">
              <a:spAutoFit/>
            </a:bodyPr>
            <a:lstStyle/>
            <a:p>
              <a:pPr marL="0" lvl="0" indent="0" algn="l">
                <a:lnSpc>
                  <a:spcPts val="3079"/>
                </a:lnSpc>
                <a:spcBef>
                  <a:spcPct val="0"/>
                </a:spcBef>
              </a:pPr>
              <a:r>
                <a:rPr lang="en-US" sz="2199">
                  <a:solidFill>
                    <a:srgbClr val="000000"/>
                  </a:solidFill>
                  <a:latin typeface="Fira Sans"/>
                  <a:ea typeface="Fira Sans"/>
                  <a:cs typeface="Fira Sans"/>
                  <a:sym typeface="Fira Sans"/>
                </a:rPr>
                <a:t>Second meeting with Dovrat (designated liaison) for requirement validation. </a:t>
              </a:r>
            </a:p>
          </p:txBody>
        </p:sp>
      </p:grpSp>
      <p:grpSp>
        <p:nvGrpSpPr>
          <p:cNvPr id="32" name="Group 32"/>
          <p:cNvGrpSpPr/>
          <p:nvPr/>
        </p:nvGrpSpPr>
        <p:grpSpPr>
          <a:xfrm>
            <a:off x="9711381" y="4491890"/>
            <a:ext cx="3342298" cy="2805923"/>
            <a:chOff x="0" y="0"/>
            <a:chExt cx="4456398" cy="3741231"/>
          </a:xfrm>
        </p:grpSpPr>
        <p:sp>
          <p:nvSpPr>
            <p:cNvPr id="33" name="TextBox 33"/>
            <p:cNvSpPr txBox="1"/>
            <p:nvPr/>
          </p:nvSpPr>
          <p:spPr>
            <a:xfrm>
              <a:off x="0" y="-9525"/>
              <a:ext cx="4456398" cy="733425"/>
            </a:xfrm>
            <a:prstGeom prst="rect">
              <a:avLst/>
            </a:prstGeom>
          </p:spPr>
          <p:txBody>
            <a:bodyPr lIns="0" tIns="0" rIns="0" bIns="0" rtlCol="0" anchor="t">
              <a:spAutoFit/>
            </a:bodyPr>
            <a:lstStyle/>
            <a:p>
              <a:pPr marL="0" lvl="0" indent="0" algn="l">
                <a:lnSpc>
                  <a:spcPts val="4319"/>
                </a:lnSpc>
                <a:spcBef>
                  <a:spcPct val="0"/>
                </a:spcBef>
              </a:pPr>
              <a:r>
                <a:rPr lang="en-US" sz="3599" b="1">
                  <a:solidFill>
                    <a:srgbClr val="0D47A1"/>
                  </a:solidFill>
                  <a:latin typeface="Fira Sans Bold"/>
                  <a:ea typeface="Fira Sans Bold"/>
                  <a:cs typeface="Fira Sans Bold"/>
                  <a:sym typeface="Fira Sans Bold"/>
                </a:rPr>
                <a:t>Sprint 2</a:t>
              </a:r>
            </a:p>
          </p:txBody>
        </p:sp>
        <p:sp>
          <p:nvSpPr>
            <p:cNvPr id="34" name="TextBox 34"/>
            <p:cNvSpPr txBox="1"/>
            <p:nvPr/>
          </p:nvSpPr>
          <p:spPr>
            <a:xfrm>
              <a:off x="0" y="1107463"/>
              <a:ext cx="4456398" cy="2633768"/>
            </a:xfrm>
            <a:prstGeom prst="rect">
              <a:avLst/>
            </a:prstGeom>
          </p:spPr>
          <p:txBody>
            <a:bodyPr lIns="0" tIns="0" rIns="0" bIns="0" rtlCol="0" anchor="t">
              <a:spAutoFit/>
            </a:bodyPr>
            <a:lstStyle/>
            <a:p>
              <a:pPr algn="l">
                <a:lnSpc>
                  <a:spcPts val="3079"/>
                </a:lnSpc>
              </a:pPr>
              <a:r>
                <a:rPr lang="en-US" sz="2199">
                  <a:solidFill>
                    <a:srgbClr val="000000"/>
                  </a:solidFill>
                  <a:latin typeface="Fira Sans"/>
                  <a:ea typeface="Fira Sans"/>
                  <a:cs typeface="Fira Sans"/>
                  <a:sym typeface="Fira Sans"/>
                </a:rPr>
                <a:t>Missions:</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Moderated Activity</a:t>
              </a:r>
            </a:p>
            <a:p>
              <a:pPr marL="474979" lvl="1" indent="-237490" algn="l">
                <a:lnSpc>
                  <a:spcPts val="3079"/>
                </a:lnSpc>
                <a:buFont typeface="Arial"/>
                <a:buChar char="•"/>
              </a:pPr>
              <a:r>
                <a:rPr lang="en-US" sz="2199">
                  <a:solidFill>
                    <a:srgbClr val="000000"/>
                  </a:solidFill>
                  <a:latin typeface="Fira Sans"/>
                  <a:ea typeface="Fira Sans"/>
                  <a:cs typeface="Fira Sans"/>
                  <a:sym typeface="Fira Sans"/>
                </a:rPr>
                <a:t>Updated Requirements</a:t>
              </a:r>
            </a:p>
            <a:p>
              <a:pPr marL="474979" lvl="1" indent="-237490" algn="l">
                <a:lnSpc>
                  <a:spcPts val="3079"/>
                </a:lnSpc>
                <a:spcBef>
                  <a:spcPct val="0"/>
                </a:spcBef>
                <a:buFont typeface="Arial"/>
                <a:buChar char="•"/>
              </a:pPr>
              <a:r>
                <a:rPr lang="en-US" sz="2199">
                  <a:solidFill>
                    <a:srgbClr val="000000"/>
                  </a:solidFill>
                  <a:latin typeface="Fira Sans"/>
                  <a:ea typeface="Fira Sans"/>
                  <a:cs typeface="Fira Sans"/>
                  <a:sym typeface="Fira Sans"/>
                </a:rPr>
                <a:t>First Prototype.</a:t>
              </a:r>
            </a:p>
          </p:txBody>
        </p:sp>
      </p:grpSp>
      <p:sp>
        <p:nvSpPr>
          <p:cNvPr id="35" name="TextBox 35"/>
          <p:cNvSpPr txBox="1"/>
          <p:nvPr/>
        </p:nvSpPr>
        <p:spPr>
          <a:xfrm>
            <a:off x="17748114" y="9656590"/>
            <a:ext cx="45965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3563094" y="6077994"/>
            <a:ext cx="6383425" cy="5528076"/>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671665" y="7004492"/>
            <a:ext cx="3034530" cy="262791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6" name="Group 6"/>
          <p:cNvGrpSpPr/>
          <p:nvPr/>
        </p:nvGrpSpPr>
        <p:grpSpPr>
          <a:xfrm>
            <a:off x="4053492" y="8956750"/>
            <a:ext cx="2141618" cy="1854652"/>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8" name="Freeform 8"/>
          <p:cNvSpPr/>
          <p:nvPr/>
        </p:nvSpPr>
        <p:spPr>
          <a:xfrm>
            <a:off x="857420" y="1546320"/>
            <a:ext cx="16573161" cy="8337756"/>
          </a:xfrm>
          <a:custGeom>
            <a:avLst/>
            <a:gdLst/>
            <a:ahLst/>
            <a:cxnLst/>
            <a:rect l="l" t="t" r="r" b="b"/>
            <a:pathLst>
              <a:path w="16573161" h="8337756">
                <a:moveTo>
                  <a:pt x="0" y="0"/>
                </a:moveTo>
                <a:lnTo>
                  <a:pt x="16573160" y="0"/>
                </a:lnTo>
                <a:lnTo>
                  <a:pt x="16573160" y="8337756"/>
                </a:lnTo>
                <a:lnTo>
                  <a:pt x="0" y="8337756"/>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527709" y="401286"/>
            <a:ext cx="6802764" cy="977921"/>
          </a:xfrm>
          <a:prstGeom prst="rect">
            <a:avLst/>
          </a:prstGeom>
        </p:spPr>
        <p:txBody>
          <a:bodyPr lIns="0" tIns="0" rIns="0" bIns="0" rtlCol="0" anchor="t">
            <a:spAutoFit/>
          </a:bodyPr>
          <a:lstStyle/>
          <a:p>
            <a:pPr algn="l">
              <a:lnSpc>
                <a:spcPts val="7655"/>
              </a:lnSpc>
            </a:pPr>
            <a:r>
              <a:rPr lang="en-US" sz="6379" b="1">
                <a:solidFill>
                  <a:srgbClr val="000000"/>
                </a:solidFill>
                <a:latin typeface="Fira Sans Medium"/>
                <a:ea typeface="Fira Sans Medium"/>
                <a:cs typeface="Fira Sans Medium"/>
                <a:sym typeface="Fira Sans Medium"/>
              </a:rPr>
              <a:t>Use-Case Diagram</a:t>
            </a:r>
          </a:p>
        </p:txBody>
      </p:sp>
      <p:sp>
        <p:nvSpPr>
          <p:cNvPr id="10" name="TextBox 10"/>
          <p:cNvSpPr txBox="1"/>
          <p:nvPr/>
        </p:nvSpPr>
        <p:spPr>
          <a:xfrm>
            <a:off x="17703844" y="9647065"/>
            <a:ext cx="46679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3563094" y="6077994"/>
            <a:ext cx="6383425" cy="5528076"/>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671665" y="7004492"/>
            <a:ext cx="3034530" cy="262791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6" name="Group 6"/>
          <p:cNvGrpSpPr/>
          <p:nvPr/>
        </p:nvGrpSpPr>
        <p:grpSpPr>
          <a:xfrm>
            <a:off x="4053492" y="8956750"/>
            <a:ext cx="2141618" cy="1854652"/>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8" name="Freeform 8"/>
          <p:cNvSpPr/>
          <p:nvPr/>
        </p:nvSpPr>
        <p:spPr>
          <a:xfrm>
            <a:off x="6479158" y="992174"/>
            <a:ext cx="11181815" cy="8740615"/>
          </a:xfrm>
          <a:custGeom>
            <a:avLst/>
            <a:gdLst/>
            <a:ahLst/>
            <a:cxnLst/>
            <a:rect l="l" t="t" r="r" b="b"/>
            <a:pathLst>
              <a:path w="11181815" h="8740615">
                <a:moveTo>
                  <a:pt x="0" y="0"/>
                </a:moveTo>
                <a:lnTo>
                  <a:pt x="11181814" y="0"/>
                </a:lnTo>
                <a:lnTo>
                  <a:pt x="11181814" y="8740616"/>
                </a:lnTo>
                <a:lnTo>
                  <a:pt x="0" y="8740616"/>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320192" y="801166"/>
            <a:ext cx="6158966" cy="1666875"/>
          </a:xfrm>
          <a:prstGeom prst="rect">
            <a:avLst/>
          </a:prstGeom>
        </p:spPr>
        <p:txBody>
          <a:bodyPr lIns="0" tIns="0" rIns="0" bIns="0" rtlCol="0" anchor="t">
            <a:spAutoFit/>
          </a:bodyPr>
          <a:lstStyle/>
          <a:p>
            <a:pPr algn="l">
              <a:lnSpc>
                <a:spcPts val="7655"/>
              </a:lnSpc>
            </a:pPr>
            <a:r>
              <a:rPr lang="en-US" sz="6379" b="1">
                <a:solidFill>
                  <a:srgbClr val="000000"/>
                </a:solidFill>
                <a:latin typeface="Fira Sans Medium"/>
                <a:ea typeface="Fira Sans Medium"/>
                <a:cs typeface="Fira Sans Medium"/>
                <a:sym typeface="Fira Sans Medium"/>
              </a:rPr>
              <a:t>Activity Diagram</a:t>
            </a:r>
          </a:p>
          <a:p>
            <a:pPr algn="l">
              <a:lnSpc>
                <a:spcPts val="5400"/>
              </a:lnSpc>
            </a:pPr>
            <a:r>
              <a:rPr lang="en-US" sz="4500" b="1">
                <a:solidFill>
                  <a:srgbClr val="000000"/>
                </a:solidFill>
                <a:latin typeface="Fira Sans Medium"/>
                <a:ea typeface="Fira Sans Medium"/>
                <a:cs typeface="Fira Sans Medium"/>
                <a:sym typeface="Fira Sans Medium"/>
              </a:rPr>
              <a:t>General flow</a:t>
            </a:r>
          </a:p>
        </p:txBody>
      </p:sp>
      <p:sp>
        <p:nvSpPr>
          <p:cNvPr id="10" name="TextBox 10"/>
          <p:cNvSpPr txBox="1"/>
          <p:nvPr/>
        </p:nvSpPr>
        <p:spPr>
          <a:xfrm>
            <a:off x="17734771" y="9666115"/>
            <a:ext cx="48026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3563094" y="6077994"/>
            <a:ext cx="6383425" cy="5528076"/>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671665" y="7004492"/>
            <a:ext cx="3034530" cy="262791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6" name="Group 6"/>
          <p:cNvGrpSpPr/>
          <p:nvPr/>
        </p:nvGrpSpPr>
        <p:grpSpPr>
          <a:xfrm>
            <a:off x="4053492" y="8956750"/>
            <a:ext cx="2141618" cy="1854652"/>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8" name="Freeform 8"/>
          <p:cNvSpPr/>
          <p:nvPr/>
        </p:nvSpPr>
        <p:spPr>
          <a:xfrm>
            <a:off x="5216911" y="2989105"/>
            <a:ext cx="12352512" cy="5329345"/>
          </a:xfrm>
          <a:custGeom>
            <a:avLst/>
            <a:gdLst/>
            <a:ahLst/>
            <a:cxnLst/>
            <a:rect l="l" t="t" r="r" b="b"/>
            <a:pathLst>
              <a:path w="12352512" h="5329345">
                <a:moveTo>
                  <a:pt x="0" y="0"/>
                </a:moveTo>
                <a:lnTo>
                  <a:pt x="12352511" y="0"/>
                </a:lnTo>
                <a:lnTo>
                  <a:pt x="12352511" y="5329345"/>
                </a:lnTo>
                <a:lnTo>
                  <a:pt x="0" y="5329345"/>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373391" y="627852"/>
            <a:ext cx="6158966" cy="3543300"/>
          </a:xfrm>
          <a:prstGeom prst="rect">
            <a:avLst/>
          </a:prstGeom>
        </p:spPr>
        <p:txBody>
          <a:bodyPr lIns="0" tIns="0" rIns="0" bIns="0" rtlCol="0" anchor="t">
            <a:spAutoFit/>
          </a:bodyPr>
          <a:lstStyle/>
          <a:p>
            <a:pPr algn="l">
              <a:lnSpc>
                <a:spcPts val="7655"/>
              </a:lnSpc>
            </a:pPr>
            <a:r>
              <a:rPr lang="en-US" sz="6379" b="1">
                <a:solidFill>
                  <a:srgbClr val="000000"/>
                </a:solidFill>
                <a:latin typeface="Fira Sans Medium"/>
                <a:ea typeface="Fira Sans Medium"/>
                <a:cs typeface="Fira Sans Medium"/>
                <a:sym typeface="Fira Sans Medium"/>
              </a:rPr>
              <a:t>Activity Diagram</a:t>
            </a:r>
          </a:p>
          <a:p>
            <a:pPr algn="l">
              <a:lnSpc>
                <a:spcPts val="7175"/>
              </a:lnSpc>
            </a:pPr>
            <a:r>
              <a:rPr lang="en-US" sz="5979">
                <a:solidFill>
                  <a:srgbClr val="000000"/>
                </a:solidFill>
                <a:latin typeface="Fira Sans"/>
                <a:ea typeface="Fira Sans"/>
                <a:cs typeface="Fira Sans"/>
                <a:sym typeface="Fira Sans"/>
              </a:rPr>
              <a:t>Village data flow</a:t>
            </a:r>
          </a:p>
          <a:p>
            <a:pPr algn="l">
              <a:lnSpc>
                <a:spcPts val="7655"/>
              </a:lnSpc>
            </a:pPr>
            <a:endParaRPr lang="en-US" sz="5979">
              <a:solidFill>
                <a:srgbClr val="000000"/>
              </a:solidFill>
              <a:latin typeface="Fira Sans"/>
              <a:ea typeface="Fira Sans"/>
              <a:cs typeface="Fira Sans"/>
              <a:sym typeface="Fira Sans"/>
            </a:endParaRPr>
          </a:p>
          <a:p>
            <a:pPr algn="l">
              <a:lnSpc>
                <a:spcPts val="5400"/>
              </a:lnSpc>
            </a:pPr>
            <a:endParaRPr lang="en-US" sz="5979">
              <a:solidFill>
                <a:srgbClr val="000000"/>
              </a:solidFill>
              <a:latin typeface="Fira Sans"/>
              <a:ea typeface="Fira Sans"/>
              <a:cs typeface="Fira Sans"/>
              <a:sym typeface="Fira Sans"/>
            </a:endParaRPr>
          </a:p>
        </p:txBody>
      </p:sp>
      <p:sp>
        <p:nvSpPr>
          <p:cNvPr id="10" name="TextBox 10"/>
          <p:cNvSpPr txBox="1"/>
          <p:nvPr/>
        </p:nvSpPr>
        <p:spPr>
          <a:xfrm>
            <a:off x="17732376" y="9656590"/>
            <a:ext cx="49113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3563094" y="6077994"/>
            <a:ext cx="6383425" cy="5528076"/>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671665" y="7004492"/>
            <a:ext cx="3034530" cy="2627917"/>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6" name="Group 6"/>
          <p:cNvGrpSpPr/>
          <p:nvPr/>
        </p:nvGrpSpPr>
        <p:grpSpPr>
          <a:xfrm>
            <a:off x="4053492" y="8956750"/>
            <a:ext cx="2141618" cy="1854652"/>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8" name="Freeform 8"/>
          <p:cNvSpPr/>
          <p:nvPr/>
        </p:nvSpPr>
        <p:spPr>
          <a:xfrm>
            <a:off x="5124301" y="3482888"/>
            <a:ext cx="12287637" cy="4622342"/>
          </a:xfrm>
          <a:custGeom>
            <a:avLst/>
            <a:gdLst/>
            <a:ahLst/>
            <a:cxnLst/>
            <a:rect l="l" t="t" r="r" b="b"/>
            <a:pathLst>
              <a:path w="12287637" h="4622342">
                <a:moveTo>
                  <a:pt x="0" y="0"/>
                </a:moveTo>
                <a:lnTo>
                  <a:pt x="12287637" y="0"/>
                </a:lnTo>
                <a:lnTo>
                  <a:pt x="12287637" y="4622342"/>
                </a:lnTo>
                <a:lnTo>
                  <a:pt x="0" y="4622342"/>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17755344" y="9687560"/>
            <a:ext cx="48503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15</a:t>
            </a:r>
          </a:p>
        </p:txBody>
      </p:sp>
      <p:sp>
        <p:nvSpPr>
          <p:cNvPr id="10" name="TextBox 10"/>
          <p:cNvSpPr txBox="1"/>
          <p:nvPr/>
        </p:nvSpPr>
        <p:spPr>
          <a:xfrm>
            <a:off x="373391" y="627852"/>
            <a:ext cx="6982330" cy="3543300"/>
          </a:xfrm>
          <a:prstGeom prst="rect">
            <a:avLst/>
          </a:prstGeom>
        </p:spPr>
        <p:txBody>
          <a:bodyPr lIns="0" tIns="0" rIns="0" bIns="0" rtlCol="0" anchor="t">
            <a:spAutoFit/>
          </a:bodyPr>
          <a:lstStyle/>
          <a:p>
            <a:pPr algn="l">
              <a:lnSpc>
                <a:spcPts val="7655"/>
              </a:lnSpc>
            </a:pPr>
            <a:r>
              <a:rPr lang="en-US" sz="6379" b="1">
                <a:solidFill>
                  <a:srgbClr val="000000"/>
                </a:solidFill>
                <a:latin typeface="Fira Sans Medium"/>
                <a:ea typeface="Fira Sans Medium"/>
                <a:cs typeface="Fira Sans Medium"/>
                <a:sym typeface="Fira Sans Medium"/>
              </a:rPr>
              <a:t>Activity Diagram</a:t>
            </a:r>
          </a:p>
          <a:p>
            <a:pPr algn="l">
              <a:lnSpc>
                <a:spcPts val="7175"/>
              </a:lnSpc>
            </a:pPr>
            <a:r>
              <a:rPr lang="en-US" sz="5979">
                <a:solidFill>
                  <a:srgbClr val="000000"/>
                </a:solidFill>
                <a:latin typeface="Fira Sans"/>
                <a:ea typeface="Fira Sans"/>
                <a:cs typeface="Fira Sans"/>
                <a:sym typeface="Fira Sans"/>
              </a:rPr>
              <a:t>dashboard progress</a:t>
            </a:r>
          </a:p>
          <a:p>
            <a:pPr algn="l">
              <a:lnSpc>
                <a:spcPts val="7655"/>
              </a:lnSpc>
            </a:pPr>
            <a:endParaRPr lang="en-US" sz="5979">
              <a:solidFill>
                <a:srgbClr val="000000"/>
              </a:solidFill>
              <a:latin typeface="Fira Sans"/>
              <a:ea typeface="Fira Sans"/>
              <a:cs typeface="Fira Sans"/>
              <a:sym typeface="Fira Sans"/>
            </a:endParaRPr>
          </a:p>
          <a:p>
            <a:pPr algn="l">
              <a:lnSpc>
                <a:spcPts val="5400"/>
              </a:lnSpc>
            </a:pPr>
            <a:endParaRPr lang="en-US" sz="5979">
              <a:solidFill>
                <a:srgbClr val="000000"/>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47719" y="1974243"/>
            <a:ext cx="2695438" cy="2334501"/>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D47A1"/>
            </a:solidFill>
          </p:spPr>
          <p:txBody>
            <a:bodyPr/>
            <a:lstStyle/>
            <a:p>
              <a:endParaRPr lang="en-IL"/>
            </a:p>
          </p:txBody>
        </p:sp>
      </p:grpSp>
      <p:grpSp>
        <p:nvGrpSpPr>
          <p:cNvPr id="4" name="Group 4"/>
          <p:cNvGrpSpPr/>
          <p:nvPr/>
        </p:nvGrpSpPr>
        <p:grpSpPr>
          <a:xfrm rot="-10800000">
            <a:off x="-2915828" y="-3678236"/>
            <a:ext cx="12804984" cy="6226137"/>
            <a:chOff x="0" y="0"/>
            <a:chExt cx="11048529" cy="5372100"/>
          </a:xfrm>
        </p:grpSpPr>
        <p:sp>
          <p:nvSpPr>
            <p:cNvPr id="5" name="Freeform 5"/>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90CAF9"/>
            </a:solidFill>
          </p:spPr>
          <p:txBody>
            <a:bodyPr/>
            <a:lstStyle/>
            <a:p>
              <a:endParaRPr lang="en-IL"/>
            </a:p>
          </p:txBody>
        </p:sp>
      </p:grpSp>
      <p:grpSp>
        <p:nvGrpSpPr>
          <p:cNvPr id="6" name="Group 6"/>
          <p:cNvGrpSpPr/>
          <p:nvPr/>
        </p:nvGrpSpPr>
        <p:grpSpPr>
          <a:xfrm>
            <a:off x="5876611" y="0"/>
            <a:ext cx="7728109" cy="10287000"/>
            <a:chOff x="0" y="0"/>
            <a:chExt cx="10304145" cy="13716000"/>
          </a:xfrm>
        </p:grpSpPr>
        <p:sp>
          <p:nvSpPr>
            <p:cNvPr id="7" name="Freeform 7"/>
            <p:cNvSpPr/>
            <p:nvPr/>
          </p:nvSpPr>
          <p:spPr>
            <a:xfrm>
              <a:off x="2119668" y="339872"/>
              <a:ext cx="6064809" cy="12617712"/>
            </a:xfrm>
            <a:custGeom>
              <a:avLst/>
              <a:gdLst/>
              <a:ahLst/>
              <a:cxnLst/>
              <a:rect l="l" t="t" r="r" b="b"/>
              <a:pathLst>
                <a:path w="6064809" h="12617712">
                  <a:moveTo>
                    <a:pt x="0" y="0"/>
                  </a:moveTo>
                  <a:lnTo>
                    <a:pt x="6064809" y="0"/>
                  </a:lnTo>
                  <a:lnTo>
                    <a:pt x="6064809" y="12617712"/>
                  </a:lnTo>
                  <a:lnTo>
                    <a:pt x="0" y="12617712"/>
                  </a:lnTo>
                  <a:lnTo>
                    <a:pt x="0" y="0"/>
                  </a:lnTo>
                  <a:close/>
                </a:path>
              </a:pathLst>
            </a:custGeom>
            <a:blipFill>
              <a:blip r:embed="rId2"/>
              <a:stretch>
                <a:fillRect/>
              </a:stretch>
            </a:blipFill>
          </p:spPr>
          <p:txBody>
            <a:bodyPr/>
            <a:lstStyle/>
            <a:p>
              <a:endParaRPr lang="en-IL"/>
            </a:p>
          </p:txBody>
        </p:sp>
        <p:sp>
          <p:nvSpPr>
            <p:cNvPr id="8" name="Freeform 8"/>
            <p:cNvSpPr/>
            <p:nvPr/>
          </p:nvSpPr>
          <p:spPr>
            <a:xfrm>
              <a:off x="0" y="0"/>
              <a:ext cx="10304145" cy="13716000"/>
            </a:xfrm>
            <a:custGeom>
              <a:avLst/>
              <a:gdLst/>
              <a:ahLst/>
              <a:cxnLst/>
              <a:rect l="l" t="t" r="r" b="b"/>
              <a:pathLst>
                <a:path w="10304145" h="13716000">
                  <a:moveTo>
                    <a:pt x="0" y="0"/>
                  </a:moveTo>
                  <a:lnTo>
                    <a:pt x="10304145" y="0"/>
                  </a:lnTo>
                  <a:lnTo>
                    <a:pt x="10304145" y="13716000"/>
                  </a:lnTo>
                  <a:lnTo>
                    <a:pt x="0" y="13716000"/>
                  </a:lnTo>
                  <a:lnTo>
                    <a:pt x="0" y="0"/>
                  </a:lnTo>
                  <a:close/>
                </a:path>
              </a:pathLst>
            </a:custGeom>
            <a:blipFill>
              <a:blip r:embed="rId3"/>
              <a:stretch>
                <a:fillRect/>
              </a:stretch>
            </a:blipFill>
          </p:spPr>
          <p:txBody>
            <a:bodyPr/>
            <a:lstStyle/>
            <a:p>
              <a:endParaRPr lang="en-IL"/>
            </a:p>
          </p:txBody>
        </p:sp>
      </p:grpSp>
      <p:grpSp>
        <p:nvGrpSpPr>
          <p:cNvPr id="9" name="Group 9"/>
          <p:cNvGrpSpPr/>
          <p:nvPr/>
        </p:nvGrpSpPr>
        <p:grpSpPr>
          <a:xfrm>
            <a:off x="11455026" y="0"/>
            <a:ext cx="7698754" cy="10483205"/>
            <a:chOff x="0" y="0"/>
            <a:chExt cx="10265005" cy="13977607"/>
          </a:xfrm>
        </p:grpSpPr>
        <p:sp>
          <p:nvSpPr>
            <p:cNvPr id="10" name="Freeform 10"/>
            <p:cNvSpPr/>
            <p:nvPr/>
          </p:nvSpPr>
          <p:spPr>
            <a:xfrm>
              <a:off x="2179276" y="348189"/>
              <a:ext cx="5906453" cy="13629419"/>
            </a:xfrm>
            <a:custGeom>
              <a:avLst/>
              <a:gdLst/>
              <a:ahLst/>
              <a:cxnLst/>
              <a:rect l="l" t="t" r="r" b="b"/>
              <a:pathLst>
                <a:path w="5906453" h="13629419">
                  <a:moveTo>
                    <a:pt x="0" y="0"/>
                  </a:moveTo>
                  <a:lnTo>
                    <a:pt x="5906453" y="0"/>
                  </a:lnTo>
                  <a:lnTo>
                    <a:pt x="5906453" y="13629418"/>
                  </a:lnTo>
                  <a:lnTo>
                    <a:pt x="0" y="13629418"/>
                  </a:lnTo>
                  <a:lnTo>
                    <a:pt x="0" y="0"/>
                  </a:lnTo>
                  <a:close/>
                </a:path>
              </a:pathLst>
            </a:custGeom>
            <a:blipFill>
              <a:blip r:embed="rId4"/>
              <a:stretch>
                <a:fillRect/>
              </a:stretch>
            </a:blipFill>
          </p:spPr>
          <p:txBody>
            <a:bodyPr/>
            <a:lstStyle/>
            <a:p>
              <a:endParaRPr lang="en-IL"/>
            </a:p>
          </p:txBody>
        </p:sp>
        <p:sp>
          <p:nvSpPr>
            <p:cNvPr id="11" name="Freeform 11"/>
            <p:cNvSpPr/>
            <p:nvPr/>
          </p:nvSpPr>
          <p:spPr>
            <a:xfrm>
              <a:off x="0" y="0"/>
              <a:ext cx="10265005" cy="13663901"/>
            </a:xfrm>
            <a:custGeom>
              <a:avLst/>
              <a:gdLst/>
              <a:ahLst/>
              <a:cxnLst/>
              <a:rect l="l" t="t" r="r" b="b"/>
              <a:pathLst>
                <a:path w="10265005" h="13663901">
                  <a:moveTo>
                    <a:pt x="0" y="0"/>
                  </a:moveTo>
                  <a:lnTo>
                    <a:pt x="10265005" y="0"/>
                  </a:lnTo>
                  <a:lnTo>
                    <a:pt x="10265005" y="13663901"/>
                  </a:lnTo>
                  <a:lnTo>
                    <a:pt x="0" y="13663901"/>
                  </a:lnTo>
                  <a:lnTo>
                    <a:pt x="0" y="0"/>
                  </a:lnTo>
                  <a:close/>
                </a:path>
              </a:pathLst>
            </a:custGeom>
            <a:blipFill>
              <a:blip r:embed="rId3"/>
              <a:stretch>
                <a:fillRect/>
              </a:stretch>
            </a:blipFill>
          </p:spPr>
          <p:txBody>
            <a:bodyPr/>
            <a:lstStyle/>
            <a:p>
              <a:endParaRPr lang="en-IL"/>
            </a:p>
          </p:txBody>
        </p:sp>
      </p:grpSp>
      <p:sp>
        <p:nvSpPr>
          <p:cNvPr id="12" name="Freeform 12"/>
          <p:cNvSpPr/>
          <p:nvPr/>
        </p:nvSpPr>
        <p:spPr>
          <a:xfrm rot="-715499">
            <a:off x="2419630" y="4102386"/>
            <a:ext cx="2423991" cy="4114800"/>
          </a:xfrm>
          <a:custGeom>
            <a:avLst/>
            <a:gdLst/>
            <a:ahLst/>
            <a:cxnLst/>
            <a:rect l="l" t="t" r="r" b="b"/>
            <a:pathLst>
              <a:path w="2423991" h="4114800">
                <a:moveTo>
                  <a:pt x="0" y="0"/>
                </a:moveTo>
                <a:lnTo>
                  <a:pt x="2423992" y="0"/>
                </a:lnTo>
                <a:lnTo>
                  <a:pt x="242399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3" name="TextBox 13"/>
          <p:cNvSpPr txBox="1"/>
          <p:nvPr/>
        </p:nvSpPr>
        <p:spPr>
          <a:xfrm>
            <a:off x="527190" y="355321"/>
            <a:ext cx="8299112" cy="1843405"/>
          </a:xfrm>
          <a:prstGeom prst="rect">
            <a:avLst/>
          </a:prstGeom>
        </p:spPr>
        <p:txBody>
          <a:bodyPr lIns="0" tIns="0" rIns="0" bIns="0" rtlCol="0" anchor="t">
            <a:spAutoFit/>
          </a:bodyPr>
          <a:lstStyle/>
          <a:p>
            <a:pPr algn="l">
              <a:lnSpc>
                <a:spcPts val="7800"/>
              </a:lnSpc>
            </a:pPr>
            <a:r>
              <a:rPr lang="en-US" sz="6000" b="1" spc="-60">
                <a:solidFill>
                  <a:srgbClr val="000000"/>
                </a:solidFill>
                <a:latin typeface="Fira Sans Medium"/>
                <a:ea typeface="Fira Sans Medium"/>
                <a:cs typeface="Fira Sans Medium"/>
                <a:sym typeface="Fira Sans Medium"/>
              </a:rPr>
              <a:t>System Illustration</a:t>
            </a:r>
          </a:p>
          <a:p>
            <a:pPr marL="0" lvl="0" indent="0" algn="l">
              <a:lnSpc>
                <a:spcPts val="6760"/>
              </a:lnSpc>
              <a:spcBef>
                <a:spcPct val="0"/>
              </a:spcBef>
            </a:pPr>
            <a:r>
              <a:rPr lang="en-US" sz="5200" b="1" spc="-52">
                <a:solidFill>
                  <a:srgbClr val="000000"/>
                </a:solidFill>
                <a:latin typeface="Fira Sans Medium"/>
                <a:ea typeface="Fira Sans Medium"/>
                <a:cs typeface="Fira Sans Medium"/>
                <a:sym typeface="Fira Sans Medium"/>
              </a:rPr>
              <a:t>Mobile</a:t>
            </a:r>
          </a:p>
        </p:txBody>
      </p:sp>
      <p:sp>
        <p:nvSpPr>
          <p:cNvPr id="14" name="TextBox 14"/>
          <p:cNvSpPr txBox="1"/>
          <p:nvPr/>
        </p:nvSpPr>
        <p:spPr>
          <a:xfrm>
            <a:off x="134580" y="9563690"/>
            <a:ext cx="50750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5828" y="-3678236"/>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90CAF9"/>
            </a:solidFill>
          </p:spPr>
          <p:txBody>
            <a:bodyPr/>
            <a:lstStyle/>
            <a:p>
              <a:endParaRPr lang="en-IL"/>
            </a:p>
          </p:txBody>
        </p:sp>
      </p:grpSp>
      <p:grpSp>
        <p:nvGrpSpPr>
          <p:cNvPr id="4" name="Group 4"/>
          <p:cNvGrpSpPr/>
          <p:nvPr/>
        </p:nvGrpSpPr>
        <p:grpSpPr>
          <a:xfrm>
            <a:off x="8611724"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D47A1"/>
            </a:solidFill>
          </p:spPr>
          <p:txBody>
            <a:bodyPr/>
            <a:lstStyle/>
            <a:p>
              <a:endParaRPr lang="en-IL"/>
            </a:p>
          </p:txBody>
        </p:sp>
      </p:grpSp>
      <p:sp>
        <p:nvSpPr>
          <p:cNvPr id="6" name="Freeform 6"/>
          <p:cNvSpPr/>
          <p:nvPr/>
        </p:nvSpPr>
        <p:spPr>
          <a:xfrm>
            <a:off x="26067" y="2586001"/>
            <a:ext cx="18261933" cy="7238219"/>
          </a:xfrm>
          <a:custGeom>
            <a:avLst/>
            <a:gdLst/>
            <a:ahLst/>
            <a:cxnLst/>
            <a:rect l="l" t="t" r="r" b="b"/>
            <a:pathLst>
              <a:path w="18261933" h="7238219">
                <a:moveTo>
                  <a:pt x="0" y="0"/>
                </a:moveTo>
                <a:lnTo>
                  <a:pt x="18261933" y="0"/>
                </a:lnTo>
                <a:lnTo>
                  <a:pt x="18261933" y="7238219"/>
                </a:lnTo>
                <a:lnTo>
                  <a:pt x="0" y="7238219"/>
                </a:lnTo>
                <a:lnTo>
                  <a:pt x="0" y="0"/>
                </a:lnTo>
                <a:close/>
              </a:path>
            </a:pathLst>
          </a:custGeom>
          <a:blipFill>
            <a:blip r:embed="rId2"/>
            <a:stretch>
              <a:fillRect b="-28567"/>
            </a:stretch>
          </a:blipFill>
        </p:spPr>
        <p:txBody>
          <a:bodyPr/>
          <a:lstStyle/>
          <a:p>
            <a:endParaRPr lang="en-IL"/>
          </a:p>
        </p:txBody>
      </p:sp>
      <p:sp>
        <p:nvSpPr>
          <p:cNvPr id="7" name="TextBox 7"/>
          <p:cNvSpPr txBox="1"/>
          <p:nvPr/>
        </p:nvSpPr>
        <p:spPr>
          <a:xfrm>
            <a:off x="527190" y="355321"/>
            <a:ext cx="8299112" cy="1843405"/>
          </a:xfrm>
          <a:prstGeom prst="rect">
            <a:avLst/>
          </a:prstGeom>
        </p:spPr>
        <p:txBody>
          <a:bodyPr lIns="0" tIns="0" rIns="0" bIns="0" rtlCol="0" anchor="t">
            <a:spAutoFit/>
          </a:bodyPr>
          <a:lstStyle/>
          <a:p>
            <a:pPr algn="l">
              <a:lnSpc>
                <a:spcPts val="7800"/>
              </a:lnSpc>
            </a:pPr>
            <a:r>
              <a:rPr lang="en-US" sz="6000" b="1" spc="-60">
                <a:solidFill>
                  <a:srgbClr val="000000"/>
                </a:solidFill>
                <a:latin typeface="Fira Sans Medium"/>
                <a:ea typeface="Fira Sans Medium"/>
                <a:cs typeface="Fira Sans Medium"/>
                <a:sym typeface="Fira Sans Medium"/>
              </a:rPr>
              <a:t>System Illustration</a:t>
            </a:r>
          </a:p>
          <a:p>
            <a:pPr marL="0" lvl="0" indent="0" algn="l">
              <a:lnSpc>
                <a:spcPts val="6760"/>
              </a:lnSpc>
              <a:spcBef>
                <a:spcPct val="0"/>
              </a:spcBef>
            </a:pPr>
            <a:r>
              <a:rPr lang="en-US" sz="5200" b="1" spc="-52">
                <a:solidFill>
                  <a:srgbClr val="000000"/>
                </a:solidFill>
                <a:latin typeface="Fira Sans Medium"/>
                <a:ea typeface="Fira Sans Medium"/>
                <a:cs typeface="Fira Sans Medium"/>
                <a:sym typeface="Fira Sans Medium"/>
              </a:rPr>
              <a:t>Comparative Dashboard</a:t>
            </a:r>
          </a:p>
        </p:txBody>
      </p:sp>
      <p:sp>
        <p:nvSpPr>
          <p:cNvPr id="8" name="TextBox 8"/>
          <p:cNvSpPr txBox="1"/>
          <p:nvPr/>
        </p:nvSpPr>
        <p:spPr>
          <a:xfrm>
            <a:off x="17744437" y="9656590"/>
            <a:ext cx="44276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5828" y="-3678236"/>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90CAF9"/>
            </a:solidFill>
          </p:spPr>
          <p:txBody>
            <a:bodyPr/>
            <a:lstStyle/>
            <a:p>
              <a:endParaRPr lang="en-IL"/>
            </a:p>
          </p:txBody>
        </p:sp>
      </p:grpSp>
      <p:grpSp>
        <p:nvGrpSpPr>
          <p:cNvPr id="4" name="Group 4"/>
          <p:cNvGrpSpPr/>
          <p:nvPr/>
        </p:nvGrpSpPr>
        <p:grpSpPr>
          <a:xfrm>
            <a:off x="8611724"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D47A1"/>
            </a:solidFill>
          </p:spPr>
          <p:txBody>
            <a:bodyPr/>
            <a:lstStyle/>
            <a:p>
              <a:endParaRPr lang="en-IL"/>
            </a:p>
          </p:txBody>
        </p:sp>
      </p:grpSp>
      <p:sp>
        <p:nvSpPr>
          <p:cNvPr id="6" name="Freeform 6"/>
          <p:cNvSpPr/>
          <p:nvPr/>
        </p:nvSpPr>
        <p:spPr>
          <a:xfrm>
            <a:off x="0" y="2547901"/>
            <a:ext cx="18288000" cy="7283547"/>
          </a:xfrm>
          <a:custGeom>
            <a:avLst/>
            <a:gdLst/>
            <a:ahLst/>
            <a:cxnLst/>
            <a:rect l="l" t="t" r="r" b="b"/>
            <a:pathLst>
              <a:path w="18288000" h="7283547">
                <a:moveTo>
                  <a:pt x="0" y="0"/>
                </a:moveTo>
                <a:lnTo>
                  <a:pt x="18288000" y="0"/>
                </a:lnTo>
                <a:lnTo>
                  <a:pt x="18288000" y="7283548"/>
                </a:lnTo>
                <a:lnTo>
                  <a:pt x="0" y="7283548"/>
                </a:lnTo>
                <a:lnTo>
                  <a:pt x="0" y="0"/>
                </a:lnTo>
                <a:close/>
              </a:path>
            </a:pathLst>
          </a:custGeom>
          <a:blipFill>
            <a:blip r:embed="rId2"/>
            <a:stretch>
              <a:fillRect b="-28577"/>
            </a:stretch>
          </a:blipFill>
        </p:spPr>
        <p:txBody>
          <a:bodyPr/>
          <a:lstStyle/>
          <a:p>
            <a:endParaRPr lang="en-IL"/>
          </a:p>
        </p:txBody>
      </p:sp>
      <p:sp>
        <p:nvSpPr>
          <p:cNvPr id="7" name="TextBox 7"/>
          <p:cNvSpPr txBox="1"/>
          <p:nvPr/>
        </p:nvSpPr>
        <p:spPr>
          <a:xfrm>
            <a:off x="527190" y="355321"/>
            <a:ext cx="8299112" cy="1843405"/>
          </a:xfrm>
          <a:prstGeom prst="rect">
            <a:avLst/>
          </a:prstGeom>
        </p:spPr>
        <p:txBody>
          <a:bodyPr lIns="0" tIns="0" rIns="0" bIns="0" rtlCol="0" anchor="t">
            <a:spAutoFit/>
          </a:bodyPr>
          <a:lstStyle/>
          <a:p>
            <a:pPr algn="l">
              <a:lnSpc>
                <a:spcPts val="7800"/>
              </a:lnSpc>
            </a:pPr>
            <a:r>
              <a:rPr lang="en-US" sz="6000" b="1" spc="-60">
                <a:solidFill>
                  <a:srgbClr val="000000"/>
                </a:solidFill>
                <a:latin typeface="Fira Sans Medium"/>
                <a:ea typeface="Fira Sans Medium"/>
                <a:cs typeface="Fira Sans Medium"/>
                <a:sym typeface="Fira Sans Medium"/>
              </a:rPr>
              <a:t>System Illustration</a:t>
            </a:r>
          </a:p>
          <a:p>
            <a:pPr marL="0" lvl="0" indent="0" algn="l">
              <a:lnSpc>
                <a:spcPts val="6760"/>
              </a:lnSpc>
              <a:spcBef>
                <a:spcPct val="0"/>
              </a:spcBef>
            </a:pPr>
            <a:r>
              <a:rPr lang="en-US" sz="5200" b="1" spc="-52">
                <a:solidFill>
                  <a:srgbClr val="000000"/>
                </a:solidFill>
                <a:latin typeface="Fira Sans Medium"/>
                <a:ea typeface="Fira Sans Medium"/>
                <a:cs typeface="Fira Sans Medium"/>
                <a:sym typeface="Fira Sans Medium"/>
              </a:rPr>
              <a:t>Village file</a:t>
            </a:r>
          </a:p>
        </p:txBody>
      </p:sp>
      <p:sp>
        <p:nvSpPr>
          <p:cNvPr id="8" name="TextBox 8"/>
          <p:cNvSpPr txBox="1"/>
          <p:nvPr/>
        </p:nvSpPr>
        <p:spPr>
          <a:xfrm>
            <a:off x="17723074" y="9656590"/>
            <a:ext cx="49068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IL"/>
          </a:p>
        </p:txBody>
      </p:sp>
      <p:grpSp>
        <p:nvGrpSpPr>
          <p:cNvPr id="3" name="Group 3"/>
          <p:cNvGrpSpPr/>
          <p:nvPr/>
        </p:nvGrpSpPr>
        <p:grpSpPr>
          <a:xfrm>
            <a:off x="-1510580" y="6798992"/>
            <a:ext cx="6210236" cy="537809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5" name="Group 5"/>
          <p:cNvGrpSpPr/>
          <p:nvPr/>
        </p:nvGrpSpPr>
        <p:grpSpPr>
          <a:xfrm>
            <a:off x="-948975" y="4757595"/>
            <a:ext cx="3151914" cy="2729572"/>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sp>
        <p:nvSpPr>
          <p:cNvPr id="7" name="Freeform 7"/>
          <p:cNvSpPr/>
          <p:nvPr/>
        </p:nvSpPr>
        <p:spPr>
          <a:xfrm>
            <a:off x="13076007" y="821761"/>
            <a:ext cx="668221" cy="835276"/>
          </a:xfrm>
          <a:custGeom>
            <a:avLst/>
            <a:gdLst/>
            <a:ahLst/>
            <a:cxnLst/>
            <a:rect l="l" t="t" r="r" b="b"/>
            <a:pathLst>
              <a:path w="668221" h="835276">
                <a:moveTo>
                  <a:pt x="0" y="0"/>
                </a:moveTo>
                <a:lnTo>
                  <a:pt x="668221" y="0"/>
                </a:lnTo>
                <a:lnTo>
                  <a:pt x="668221" y="835276"/>
                </a:lnTo>
                <a:lnTo>
                  <a:pt x="0" y="835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8" name="TextBox 8"/>
          <p:cNvSpPr txBox="1"/>
          <p:nvPr/>
        </p:nvSpPr>
        <p:spPr>
          <a:xfrm>
            <a:off x="1028700" y="1221385"/>
            <a:ext cx="8336950" cy="2352675"/>
          </a:xfrm>
          <a:prstGeom prst="rect">
            <a:avLst/>
          </a:prstGeom>
        </p:spPr>
        <p:txBody>
          <a:bodyPr lIns="0" tIns="0" rIns="0" bIns="0" rtlCol="0" anchor="t">
            <a:spAutoFit/>
          </a:bodyPr>
          <a:lstStyle/>
          <a:p>
            <a:pPr algn="l">
              <a:lnSpc>
                <a:spcPts val="9000"/>
              </a:lnSpc>
            </a:pPr>
            <a:r>
              <a:rPr lang="en-US" sz="9000" b="1">
                <a:solidFill>
                  <a:srgbClr val="000000"/>
                </a:solidFill>
                <a:latin typeface="Montserrat Classic Bold"/>
                <a:ea typeface="Montserrat Classic Bold"/>
                <a:cs typeface="Montserrat Classic Bold"/>
                <a:sym typeface="Montserrat Classic Bold"/>
              </a:rPr>
              <a:t>SUCCESS CRITERIA</a:t>
            </a:r>
          </a:p>
        </p:txBody>
      </p:sp>
      <p:sp>
        <p:nvSpPr>
          <p:cNvPr id="9" name="TextBox 9"/>
          <p:cNvSpPr txBox="1"/>
          <p:nvPr/>
        </p:nvSpPr>
        <p:spPr>
          <a:xfrm>
            <a:off x="11866082" y="1681760"/>
            <a:ext cx="3422066" cy="1184274"/>
          </a:xfrm>
          <a:prstGeom prst="rect">
            <a:avLst/>
          </a:prstGeom>
        </p:spPr>
        <p:txBody>
          <a:bodyPr lIns="0" tIns="0" rIns="0" bIns="0" rtlCol="0" anchor="t">
            <a:spAutoFit/>
          </a:bodyPr>
          <a:lstStyle/>
          <a:p>
            <a:pPr algn="l">
              <a:lnSpc>
                <a:spcPts val="3200"/>
              </a:lnSpc>
            </a:pPr>
            <a:r>
              <a:rPr lang="en-US" sz="2000">
                <a:solidFill>
                  <a:srgbClr val="2E2E2E"/>
                </a:solidFill>
                <a:latin typeface="Montserrat Classic"/>
                <a:ea typeface="Montserrat Classic"/>
                <a:cs typeface="Montserrat Classic"/>
                <a:sym typeface="Montserrat Classic"/>
              </a:rPr>
              <a:t>Achieving 60% active users in the alpha phase for a week or more</a:t>
            </a:r>
          </a:p>
        </p:txBody>
      </p:sp>
      <p:sp>
        <p:nvSpPr>
          <p:cNvPr id="10" name="TextBox 10"/>
          <p:cNvSpPr txBox="1"/>
          <p:nvPr/>
        </p:nvSpPr>
        <p:spPr>
          <a:xfrm>
            <a:off x="11866082" y="8062740"/>
            <a:ext cx="3204970" cy="1584324"/>
          </a:xfrm>
          <a:prstGeom prst="rect">
            <a:avLst/>
          </a:prstGeom>
        </p:spPr>
        <p:txBody>
          <a:bodyPr lIns="0" tIns="0" rIns="0" bIns="0" rtlCol="0" anchor="t">
            <a:spAutoFit/>
          </a:bodyPr>
          <a:lstStyle/>
          <a:p>
            <a:pPr algn="l">
              <a:lnSpc>
                <a:spcPts val="3200"/>
              </a:lnSpc>
            </a:pPr>
            <a:r>
              <a:rPr lang="en-US" sz="2000">
                <a:solidFill>
                  <a:srgbClr val="2E2E2E"/>
                </a:solidFill>
                <a:latin typeface="Montserrat Classic"/>
                <a:ea typeface="Montserrat Classic"/>
                <a:cs typeface="Montserrat Classic"/>
                <a:sym typeface="Montserrat Classic"/>
              </a:rPr>
              <a:t>Achieving 70% or above of all new projects will be created and managed within the system</a:t>
            </a:r>
          </a:p>
        </p:txBody>
      </p:sp>
      <p:sp>
        <p:nvSpPr>
          <p:cNvPr id="11" name="TextBox 11"/>
          <p:cNvSpPr txBox="1"/>
          <p:nvPr/>
        </p:nvSpPr>
        <p:spPr>
          <a:xfrm>
            <a:off x="11866082" y="4786170"/>
            <a:ext cx="3088072" cy="1184274"/>
          </a:xfrm>
          <a:prstGeom prst="rect">
            <a:avLst/>
          </a:prstGeom>
        </p:spPr>
        <p:txBody>
          <a:bodyPr lIns="0" tIns="0" rIns="0" bIns="0" rtlCol="0" anchor="t">
            <a:spAutoFit/>
          </a:bodyPr>
          <a:lstStyle/>
          <a:p>
            <a:pPr algn="l">
              <a:lnSpc>
                <a:spcPts val="3200"/>
              </a:lnSpc>
            </a:pPr>
            <a:r>
              <a:rPr lang="en-US" sz="2000">
                <a:solidFill>
                  <a:srgbClr val="2E2E2E"/>
                </a:solidFill>
                <a:latin typeface="Montserrat Classic"/>
                <a:ea typeface="Montserrat Classic"/>
                <a:cs typeface="Montserrat Classic"/>
                <a:sym typeface="Montserrat Classic"/>
              </a:rPr>
              <a:t>Achieving an average score of 8 or above in an NPS survey</a:t>
            </a:r>
          </a:p>
        </p:txBody>
      </p:sp>
      <p:sp>
        <p:nvSpPr>
          <p:cNvPr id="12" name="Freeform 12"/>
          <p:cNvSpPr/>
          <p:nvPr/>
        </p:nvSpPr>
        <p:spPr>
          <a:xfrm>
            <a:off x="13076007" y="3922319"/>
            <a:ext cx="668221" cy="835276"/>
          </a:xfrm>
          <a:custGeom>
            <a:avLst/>
            <a:gdLst/>
            <a:ahLst/>
            <a:cxnLst/>
            <a:rect l="l" t="t" r="r" b="b"/>
            <a:pathLst>
              <a:path w="668221" h="835276">
                <a:moveTo>
                  <a:pt x="0" y="0"/>
                </a:moveTo>
                <a:lnTo>
                  <a:pt x="668221" y="0"/>
                </a:lnTo>
                <a:lnTo>
                  <a:pt x="668221" y="835276"/>
                </a:lnTo>
                <a:lnTo>
                  <a:pt x="0" y="835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3" name="Freeform 13"/>
          <p:cNvSpPr/>
          <p:nvPr/>
        </p:nvSpPr>
        <p:spPr>
          <a:xfrm>
            <a:off x="13076007" y="7027720"/>
            <a:ext cx="668221" cy="835276"/>
          </a:xfrm>
          <a:custGeom>
            <a:avLst/>
            <a:gdLst/>
            <a:ahLst/>
            <a:cxnLst/>
            <a:rect l="l" t="t" r="r" b="b"/>
            <a:pathLst>
              <a:path w="668221" h="835276">
                <a:moveTo>
                  <a:pt x="0" y="0"/>
                </a:moveTo>
                <a:lnTo>
                  <a:pt x="668221" y="0"/>
                </a:lnTo>
                <a:lnTo>
                  <a:pt x="668221" y="835276"/>
                </a:lnTo>
                <a:lnTo>
                  <a:pt x="0" y="8352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4" name="TextBox 14"/>
          <p:cNvSpPr txBox="1"/>
          <p:nvPr/>
        </p:nvSpPr>
        <p:spPr>
          <a:xfrm>
            <a:off x="17683567" y="9647065"/>
            <a:ext cx="50735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357823" y="8369129"/>
            <a:ext cx="4961246" cy="429646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4" name="Group 4"/>
          <p:cNvGrpSpPr/>
          <p:nvPr/>
        </p:nvGrpSpPr>
        <p:grpSpPr>
          <a:xfrm>
            <a:off x="16533642" y="-2488015"/>
            <a:ext cx="7027514" cy="608586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sp>
        <p:nvSpPr>
          <p:cNvPr id="6" name="Freeform 6"/>
          <p:cNvSpPr/>
          <p:nvPr/>
        </p:nvSpPr>
        <p:spPr>
          <a:xfrm>
            <a:off x="11058999" y="160389"/>
            <a:ext cx="5366823" cy="9966222"/>
          </a:xfrm>
          <a:custGeom>
            <a:avLst/>
            <a:gdLst/>
            <a:ahLst/>
            <a:cxnLst/>
            <a:rect l="l" t="t" r="r" b="b"/>
            <a:pathLst>
              <a:path w="5366823" h="9966222">
                <a:moveTo>
                  <a:pt x="0" y="0"/>
                </a:moveTo>
                <a:lnTo>
                  <a:pt x="5366824" y="0"/>
                </a:lnTo>
                <a:lnTo>
                  <a:pt x="5366824" y="9966222"/>
                </a:lnTo>
                <a:lnTo>
                  <a:pt x="0" y="9966222"/>
                </a:lnTo>
                <a:lnTo>
                  <a:pt x="0" y="0"/>
                </a:lnTo>
                <a:close/>
              </a:path>
            </a:pathLst>
          </a:custGeom>
          <a:blipFill>
            <a:blip r:embed="rId2"/>
            <a:stretch>
              <a:fillRect/>
            </a:stretch>
          </a:blipFill>
        </p:spPr>
        <p:txBody>
          <a:bodyPr/>
          <a:lstStyle/>
          <a:p>
            <a:endParaRPr lang="en-IL"/>
          </a:p>
        </p:txBody>
      </p:sp>
      <p:sp>
        <p:nvSpPr>
          <p:cNvPr id="7" name="TextBox 7"/>
          <p:cNvSpPr txBox="1"/>
          <p:nvPr/>
        </p:nvSpPr>
        <p:spPr>
          <a:xfrm>
            <a:off x="1028700" y="1009650"/>
            <a:ext cx="8574859" cy="225742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Introduction</a:t>
            </a:r>
          </a:p>
          <a:p>
            <a:pPr algn="l">
              <a:lnSpc>
                <a:spcPts val="7680"/>
              </a:lnSpc>
              <a:spcBef>
                <a:spcPct val="0"/>
              </a:spcBef>
            </a:pPr>
            <a:r>
              <a:rPr lang="en-US" sz="6400" b="1" spc="-64">
                <a:solidFill>
                  <a:srgbClr val="000000"/>
                </a:solidFill>
                <a:latin typeface="Fira Sans Medium"/>
                <a:ea typeface="Fira Sans Medium"/>
                <a:cs typeface="Fira Sans Medium"/>
                <a:sym typeface="Fira Sans Medium"/>
              </a:rPr>
              <a:t>Golan Regional council</a:t>
            </a:r>
          </a:p>
        </p:txBody>
      </p:sp>
      <p:sp>
        <p:nvSpPr>
          <p:cNvPr id="8" name="TextBox 8"/>
          <p:cNvSpPr txBox="1"/>
          <p:nvPr/>
        </p:nvSpPr>
        <p:spPr>
          <a:xfrm>
            <a:off x="1028700" y="1009650"/>
            <a:ext cx="8574859" cy="225742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Introduction</a:t>
            </a:r>
          </a:p>
          <a:p>
            <a:pPr algn="l">
              <a:lnSpc>
                <a:spcPts val="7680"/>
              </a:lnSpc>
              <a:spcBef>
                <a:spcPct val="0"/>
              </a:spcBef>
            </a:pPr>
            <a:r>
              <a:rPr lang="en-US" sz="6400" b="1" spc="-64">
                <a:solidFill>
                  <a:srgbClr val="000000"/>
                </a:solidFill>
                <a:latin typeface="Fira Sans Medium"/>
                <a:ea typeface="Fira Sans Medium"/>
                <a:cs typeface="Fira Sans Medium"/>
                <a:sym typeface="Fira Sans Medium"/>
              </a:rPr>
              <a:t>Golan Regional council</a:t>
            </a:r>
          </a:p>
        </p:txBody>
      </p:sp>
      <p:sp>
        <p:nvSpPr>
          <p:cNvPr id="9" name="TextBox 9"/>
          <p:cNvSpPr txBox="1"/>
          <p:nvPr/>
        </p:nvSpPr>
        <p:spPr>
          <a:xfrm>
            <a:off x="855895" y="4193344"/>
            <a:ext cx="9916097" cy="3404305"/>
          </a:xfrm>
          <a:prstGeom prst="rect">
            <a:avLst/>
          </a:prstGeom>
        </p:spPr>
        <p:txBody>
          <a:bodyPr lIns="0" tIns="0" rIns="0" bIns="0" rtlCol="0" anchor="t">
            <a:spAutoFit/>
          </a:bodyPr>
          <a:lstStyle/>
          <a:p>
            <a:pPr marL="582336" lvl="1" indent="-291168" algn="l">
              <a:lnSpc>
                <a:spcPts val="3776"/>
              </a:lnSpc>
              <a:buFont typeface="Arial"/>
              <a:buChar char="•"/>
            </a:pPr>
            <a:r>
              <a:rPr lang="en-US" sz="2697">
                <a:solidFill>
                  <a:srgbClr val="000000"/>
                </a:solidFill>
                <a:latin typeface="Fira Sans Light"/>
                <a:ea typeface="Fira Sans Light"/>
                <a:cs typeface="Fira Sans Light"/>
                <a:sym typeface="Fira Sans Light"/>
              </a:rPr>
              <a:t>The Golan Regional Council has 33 villages under its jurisdiction.</a:t>
            </a:r>
          </a:p>
          <a:p>
            <a:pPr marL="582336" lvl="1" indent="-291168" algn="l">
              <a:lnSpc>
                <a:spcPts val="3776"/>
              </a:lnSpc>
              <a:buFont typeface="Arial"/>
              <a:buChar char="•"/>
            </a:pPr>
            <a:r>
              <a:rPr lang="en-US" sz="2697">
                <a:solidFill>
                  <a:srgbClr val="000000"/>
                </a:solidFill>
                <a:latin typeface="Fira Sans Light"/>
                <a:ea typeface="Fira Sans Light"/>
                <a:cs typeface="Fira Sans Light"/>
                <a:sym typeface="Fira Sans Light"/>
              </a:rPr>
              <a:t>The council, currently, has a serious problem with data management.</a:t>
            </a:r>
          </a:p>
          <a:p>
            <a:pPr algn="l">
              <a:lnSpc>
                <a:spcPts val="3776"/>
              </a:lnSpc>
            </a:pPr>
            <a:endParaRPr lang="en-US" sz="2697">
              <a:solidFill>
                <a:srgbClr val="000000"/>
              </a:solidFill>
              <a:latin typeface="Fira Sans Light"/>
              <a:ea typeface="Fira Sans Light"/>
              <a:cs typeface="Fira Sans Light"/>
              <a:sym typeface="Fira Sans Light"/>
            </a:endParaRPr>
          </a:p>
          <a:p>
            <a:pPr marL="647104" lvl="1" indent="-323552" algn="l">
              <a:lnSpc>
                <a:spcPts val="4196"/>
              </a:lnSpc>
              <a:buFont typeface="Arial"/>
              <a:buChar char="•"/>
            </a:pPr>
            <a:r>
              <a:rPr lang="en-US" sz="2997" b="1">
                <a:solidFill>
                  <a:srgbClr val="000000"/>
                </a:solidFill>
                <a:latin typeface="Fira Sans Bold"/>
                <a:ea typeface="Fira Sans Bold"/>
                <a:cs typeface="Fira Sans Bold"/>
                <a:sym typeface="Fira Sans Bold"/>
              </a:rPr>
              <a:t>Each Village has its own file with an Excel file and a Word file, containing each village data.</a:t>
            </a:r>
          </a:p>
        </p:txBody>
      </p:sp>
      <p:sp>
        <p:nvSpPr>
          <p:cNvPr id="10" name="TextBox 10"/>
          <p:cNvSpPr txBox="1"/>
          <p:nvPr/>
        </p:nvSpPr>
        <p:spPr>
          <a:xfrm>
            <a:off x="17888013" y="9580390"/>
            <a:ext cx="23700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a:t>
            </a:r>
          </a:p>
          <a:p>
            <a:pPr algn="ctr">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5980337" cy="128587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Testing plan</a:t>
            </a:r>
          </a:p>
        </p:txBody>
      </p:sp>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0CAF9"/>
            </a:solidFill>
          </p:spPr>
          <p:txBody>
            <a:bodyPr/>
            <a:lstStyle/>
            <a:p>
              <a:endParaRPr lang="en-IL"/>
            </a:p>
          </p:txBody>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196F3"/>
            </a:solidFill>
          </p:spPr>
          <p:txBody>
            <a:bodyPr/>
            <a:lstStyle/>
            <a:p>
              <a:endParaRPr lang="en-IL"/>
            </a:p>
          </p:txBody>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196F3"/>
            </a:solidFill>
          </p:spPr>
          <p:txBody>
            <a:bodyPr/>
            <a:lstStyle/>
            <a:p>
              <a:endParaRPr lang="en-IL"/>
            </a:p>
          </p:txBody>
        </p:sp>
      </p:grpSp>
      <p:sp>
        <p:nvSpPr>
          <p:cNvPr id="11" name="TextBox 11"/>
          <p:cNvSpPr txBox="1"/>
          <p:nvPr/>
        </p:nvSpPr>
        <p:spPr>
          <a:xfrm>
            <a:off x="8967848" y="1082472"/>
            <a:ext cx="8272402" cy="552450"/>
          </a:xfrm>
          <a:prstGeom prst="rect">
            <a:avLst/>
          </a:prstGeom>
        </p:spPr>
        <p:txBody>
          <a:bodyPr lIns="0" tIns="0" rIns="0" bIns="0" rtlCol="0" anchor="t">
            <a:spAutoFit/>
          </a:bodyPr>
          <a:lstStyle/>
          <a:p>
            <a:pPr algn="l">
              <a:lnSpc>
                <a:spcPts val="4320"/>
              </a:lnSpc>
              <a:spcBef>
                <a:spcPct val="0"/>
              </a:spcBef>
            </a:pPr>
            <a:r>
              <a:rPr lang="en-US" sz="3600" b="1">
                <a:solidFill>
                  <a:srgbClr val="000000"/>
                </a:solidFill>
                <a:latin typeface="Fira Sans Medium"/>
                <a:ea typeface="Fira Sans Medium"/>
                <a:cs typeface="Fira Sans Medium"/>
                <a:sym typeface="Fira Sans Medium"/>
              </a:rPr>
              <a:t>Test Types:</a:t>
            </a:r>
          </a:p>
        </p:txBody>
      </p:sp>
      <p:sp>
        <p:nvSpPr>
          <p:cNvPr id="12" name="TextBox 12"/>
          <p:cNvSpPr txBox="1"/>
          <p:nvPr/>
        </p:nvSpPr>
        <p:spPr>
          <a:xfrm>
            <a:off x="8863073" y="1731265"/>
            <a:ext cx="8272402" cy="173672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Functionality tests</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Authentication tests</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User Interface tests</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Performance tests</a:t>
            </a:r>
          </a:p>
        </p:txBody>
      </p:sp>
      <p:grpSp>
        <p:nvGrpSpPr>
          <p:cNvPr id="13" name="Group 13"/>
          <p:cNvGrpSpPr/>
          <p:nvPr/>
        </p:nvGrpSpPr>
        <p:grpSpPr>
          <a:xfrm>
            <a:off x="8986898" y="3782316"/>
            <a:ext cx="8272402" cy="2529488"/>
            <a:chOff x="0" y="0"/>
            <a:chExt cx="11029869" cy="3372650"/>
          </a:xfrm>
        </p:grpSpPr>
        <p:sp>
          <p:nvSpPr>
            <p:cNvPr id="14" name="TextBox 14"/>
            <p:cNvSpPr txBox="1"/>
            <p:nvPr/>
          </p:nvSpPr>
          <p:spPr>
            <a:xfrm>
              <a:off x="0" y="-9525"/>
              <a:ext cx="11029869" cy="733425"/>
            </a:xfrm>
            <a:prstGeom prst="rect">
              <a:avLst/>
            </a:prstGeom>
          </p:spPr>
          <p:txBody>
            <a:bodyPr lIns="0" tIns="0" rIns="0" bIns="0" rtlCol="0" anchor="t">
              <a:spAutoFit/>
            </a:bodyPr>
            <a:lstStyle/>
            <a:p>
              <a:pPr algn="l">
                <a:lnSpc>
                  <a:spcPts val="4320"/>
                </a:lnSpc>
                <a:spcBef>
                  <a:spcPct val="0"/>
                </a:spcBef>
              </a:pPr>
              <a:r>
                <a:rPr lang="en-US" sz="3600" b="1">
                  <a:solidFill>
                    <a:srgbClr val="000000"/>
                  </a:solidFill>
                  <a:latin typeface="Fira Sans Medium"/>
                  <a:ea typeface="Fira Sans Medium"/>
                  <a:cs typeface="Fira Sans Medium"/>
                  <a:sym typeface="Fira Sans Medium"/>
                </a:rPr>
                <a:t>Testing Areas:</a:t>
              </a:r>
            </a:p>
          </p:txBody>
        </p:sp>
        <p:sp>
          <p:nvSpPr>
            <p:cNvPr id="15" name="TextBox 15"/>
            <p:cNvSpPr txBox="1"/>
            <p:nvPr/>
          </p:nvSpPr>
          <p:spPr>
            <a:xfrm>
              <a:off x="0" y="1072892"/>
              <a:ext cx="11029869" cy="2299759"/>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User Login (Magic Code, Social Login)</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Data visualization</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Project management</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Role-based access control</a:t>
              </a:r>
            </a:p>
          </p:txBody>
        </p:sp>
      </p:grpSp>
      <p:grpSp>
        <p:nvGrpSpPr>
          <p:cNvPr id="16" name="Group 16"/>
          <p:cNvGrpSpPr/>
          <p:nvPr/>
        </p:nvGrpSpPr>
        <p:grpSpPr>
          <a:xfrm>
            <a:off x="8967848" y="6616794"/>
            <a:ext cx="8272402" cy="1691288"/>
            <a:chOff x="0" y="0"/>
            <a:chExt cx="11029869" cy="2255050"/>
          </a:xfrm>
        </p:grpSpPr>
        <p:sp>
          <p:nvSpPr>
            <p:cNvPr id="17" name="TextBox 17"/>
            <p:cNvSpPr txBox="1"/>
            <p:nvPr/>
          </p:nvSpPr>
          <p:spPr>
            <a:xfrm>
              <a:off x="0" y="-9525"/>
              <a:ext cx="11029869" cy="733425"/>
            </a:xfrm>
            <a:prstGeom prst="rect">
              <a:avLst/>
            </a:prstGeom>
          </p:spPr>
          <p:txBody>
            <a:bodyPr lIns="0" tIns="0" rIns="0" bIns="0" rtlCol="0" anchor="t">
              <a:spAutoFit/>
            </a:bodyPr>
            <a:lstStyle/>
            <a:p>
              <a:pPr algn="l">
                <a:lnSpc>
                  <a:spcPts val="4320"/>
                </a:lnSpc>
                <a:spcBef>
                  <a:spcPct val="0"/>
                </a:spcBef>
              </a:pPr>
              <a:r>
                <a:rPr lang="en-US" sz="3600" b="1">
                  <a:solidFill>
                    <a:srgbClr val="000000"/>
                  </a:solidFill>
                  <a:latin typeface="Fira Sans Medium"/>
                  <a:ea typeface="Fira Sans Medium"/>
                  <a:cs typeface="Fira Sans Medium"/>
                  <a:sym typeface="Fira Sans Medium"/>
                </a:rPr>
                <a:t>Testing Approach:</a:t>
              </a:r>
            </a:p>
          </p:txBody>
        </p:sp>
        <p:sp>
          <p:nvSpPr>
            <p:cNvPr id="18" name="TextBox 18"/>
            <p:cNvSpPr txBox="1"/>
            <p:nvPr/>
          </p:nvSpPr>
          <p:spPr>
            <a:xfrm>
              <a:off x="0" y="1072892"/>
              <a:ext cx="11029869" cy="1182159"/>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Unit tests using Jest</a:t>
              </a:r>
            </a:p>
            <a:p>
              <a:pPr marL="539748" lvl="1" indent="-269874" algn="l">
                <a:lnSpc>
                  <a:spcPts val="3499"/>
                </a:lnSpc>
                <a:buFont typeface="Arial"/>
                <a:buChar char="•"/>
              </a:pPr>
              <a:r>
                <a:rPr lang="en-US" sz="2499">
                  <a:solidFill>
                    <a:srgbClr val="000000"/>
                  </a:solidFill>
                  <a:latin typeface="Fira Sans Light"/>
                  <a:ea typeface="Fira Sans Light"/>
                  <a:cs typeface="Fira Sans Light"/>
                  <a:sym typeface="Fira Sans Light"/>
                </a:rPr>
                <a:t>End to End tests using Cypress</a:t>
              </a:r>
            </a:p>
          </p:txBody>
        </p:sp>
      </p:grpSp>
      <p:sp>
        <p:nvSpPr>
          <p:cNvPr id="19" name="AutoShape 19"/>
          <p:cNvSpPr/>
          <p:nvPr/>
        </p:nvSpPr>
        <p:spPr>
          <a:xfrm>
            <a:off x="8939273" y="3777553"/>
            <a:ext cx="8272402" cy="0"/>
          </a:xfrm>
          <a:prstGeom prst="line">
            <a:avLst/>
          </a:prstGeom>
          <a:ln w="9525" cap="flat">
            <a:solidFill>
              <a:srgbClr val="000000"/>
            </a:solidFill>
            <a:prstDash val="solid"/>
            <a:headEnd type="none" w="sm" len="sm"/>
            <a:tailEnd type="none" w="sm" len="sm"/>
          </a:ln>
        </p:spPr>
        <p:txBody>
          <a:bodyPr/>
          <a:lstStyle/>
          <a:p>
            <a:endParaRPr lang="en-IL"/>
          </a:p>
        </p:txBody>
      </p:sp>
      <p:sp>
        <p:nvSpPr>
          <p:cNvPr id="20" name="AutoShape 20"/>
          <p:cNvSpPr/>
          <p:nvPr/>
        </p:nvSpPr>
        <p:spPr>
          <a:xfrm>
            <a:off x="8967848" y="6573931"/>
            <a:ext cx="8272402" cy="0"/>
          </a:xfrm>
          <a:prstGeom prst="line">
            <a:avLst/>
          </a:prstGeom>
          <a:ln w="9525" cap="flat">
            <a:solidFill>
              <a:srgbClr val="000000"/>
            </a:solidFill>
            <a:prstDash val="solid"/>
            <a:headEnd type="none" w="sm" len="sm"/>
            <a:tailEnd type="none" w="sm" len="sm"/>
          </a:ln>
        </p:spPr>
        <p:txBody>
          <a:bodyPr/>
          <a:lstStyle/>
          <a:p>
            <a:endParaRPr lang="en-IL"/>
          </a:p>
        </p:txBody>
      </p:sp>
      <p:sp>
        <p:nvSpPr>
          <p:cNvPr id="21" name="TextBox 21"/>
          <p:cNvSpPr txBox="1"/>
          <p:nvPr/>
        </p:nvSpPr>
        <p:spPr>
          <a:xfrm>
            <a:off x="17679244" y="9656590"/>
            <a:ext cx="54024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798163" y="5803579"/>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rot="-10800000">
            <a:off x="14388041" y="43070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2196F3"/>
            </a:solidFill>
          </p:spPr>
          <p:txBody>
            <a:bodyPr/>
            <a:lstStyle/>
            <a:p>
              <a:endParaRPr lang="en-IL"/>
            </a:p>
          </p:txBody>
        </p:sp>
      </p:grpSp>
      <p:grpSp>
        <p:nvGrpSpPr>
          <p:cNvPr id="6" name="Group 6"/>
          <p:cNvGrpSpPr/>
          <p:nvPr/>
        </p:nvGrpSpPr>
        <p:grpSpPr>
          <a:xfrm>
            <a:off x="8839887" y="1698135"/>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90122" r="-90122"/>
              </a:stretch>
            </a:blipFill>
          </p:spPr>
          <p:txBody>
            <a:bodyPr/>
            <a:lstStyle/>
            <a:p>
              <a:endParaRPr lang="en-IL"/>
            </a:p>
          </p:txBody>
        </p:sp>
      </p:grpSp>
      <p:grpSp>
        <p:nvGrpSpPr>
          <p:cNvPr id="8" name="Group 8"/>
          <p:cNvGrpSpPr/>
          <p:nvPr/>
        </p:nvGrpSpPr>
        <p:grpSpPr>
          <a:xfrm rot="-10800000">
            <a:off x="6647119" y="7356773"/>
            <a:ext cx="3801687" cy="3292279"/>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0CAF9"/>
            </a:solidFill>
          </p:spPr>
          <p:txBody>
            <a:bodyPr/>
            <a:lstStyle/>
            <a:p>
              <a:endParaRPr lang="en-IL"/>
            </a:p>
          </p:txBody>
        </p:sp>
      </p:grpSp>
      <p:sp>
        <p:nvSpPr>
          <p:cNvPr id="10" name="TextBox 10"/>
          <p:cNvSpPr txBox="1"/>
          <p:nvPr/>
        </p:nvSpPr>
        <p:spPr>
          <a:xfrm>
            <a:off x="1028700" y="2571750"/>
            <a:ext cx="6467010" cy="5143500"/>
          </a:xfrm>
          <a:prstGeom prst="rect">
            <a:avLst/>
          </a:prstGeom>
        </p:spPr>
        <p:txBody>
          <a:bodyPr lIns="0" tIns="0" rIns="0" bIns="0" rtlCol="0" anchor="t">
            <a:spAutoFit/>
          </a:bodyPr>
          <a:lstStyle/>
          <a:p>
            <a:pPr algn="ctr">
              <a:lnSpc>
                <a:spcPts val="10199"/>
              </a:lnSpc>
            </a:pPr>
            <a:r>
              <a:rPr lang="en-US" sz="8499" b="1" spc="-84">
                <a:solidFill>
                  <a:srgbClr val="000000"/>
                </a:solidFill>
                <a:latin typeface="Fira Sans Medium"/>
                <a:ea typeface="Fira Sans Medium"/>
                <a:cs typeface="Fira Sans Medium"/>
                <a:sym typeface="Fira Sans Medium"/>
              </a:rPr>
              <a:t>Thank you for listening!</a:t>
            </a:r>
          </a:p>
          <a:p>
            <a:pPr algn="ctr">
              <a:lnSpc>
                <a:spcPts val="10199"/>
              </a:lnSpc>
            </a:pPr>
            <a:endParaRPr lang="en-US" sz="8499" b="1" spc="-84">
              <a:solidFill>
                <a:srgbClr val="000000"/>
              </a:solidFill>
              <a:latin typeface="Fira Sans Medium"/>
              <a:ea typeface="Fira Sans Medium"/>
              <a:cs typeface="Fira Sans Medium"/>
              <a:sym typeface="Fira Sans Medium"/>
            </a:endParaRPr>
          </a:p>
          <a:p>
            <a:pPr marL="0" lvl="0" indent="0" algn="ctr">
              <a:lnSpc>
                <a:spcPts val="10199"/>
              </a:lnSpc>
              <a:spcBef>
                <a:spcPct val="0"/>
              </a:spcBef>
            </a:pPr>
            <a:r>
              <a:rPr lang="en-US" sz="8499" b="1" spc="-84">
                <a:solidFill>
                  <a:srgbClr val="000000"/>
                </a:solidFill>
                <a:latin typeface="Fira Sans Medium"/>
                <a:ea typeface="Fira Sans Medium"/>
                <a:cs typeface="Fira Sans Medium"/>
                <a:sym typeface="Fira Sans Medium"/>
              </a:rPr>
              <a:t>Questions?</a:t>
            </a:r>
          </a:p>
        </p:txBody>
      </p:sp>
      <p:sp>
        <p:nvSpPr>
          <p:cNvPr id="11" name="TextBox 11"/>
          <p:cNvSpPr txBox="1"/>
          <p:nvPr/>
        </p:nvSpPr>
        <p:spPr>
          <a:xfrm>
            <a:off x="17741907" y="9666115"/>
            <a:ext cx="46687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06086" y="4784384"/>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rot="-10800000">
            <a:off x="3061137" y="7468788"/>
            <a:ext cx="3480308" cy="301396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6" name="Group 6"/>
          <p:cNvGrpSpPr/>
          <p:nvPr/>
        </p:nvGrpSpPr>
        <p:grpSpPr>
          <a:xfrm rot="-10800000">
            <a:off x="2780085" y="4005595"/>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8" name="Group 8"/>
          <p:cNvGrpSpPr/>
          <p:nvPr/>
        </p:nvGrpSpPr>
        <p:grpSpPr>
          <a:xfrm rot="-10800000">
            <a:off x="300983" y="7795449"/>
            <a:ext cx="3378391" cy="292570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10" name="Group 10"/>
          <p:cNvGrpSpPr/>
          <p:nvPr/>
        </p:nvGrpSpPr>
        <p:grpSpPr>
          <a:xfrm>
            <a:off x="5280339" y="4998843"/>
            <a:ext cx="9085018" cy="725170"/>
            <a:chOff x="0" y="0"/>
            <a:chExt cx="12113358" cy="966893"/>
          </a:xfrm>
        </p:grpSpPr>
        <p:sp>
          <p:nvSpPr>
            <p:cNvPr id="11" name="AutoShape 11"/>
            <p:cNvSpPr/>
            <p:nvPr/>
          </p:nvSpPr>
          <p:spPr>
            <a:xfrm flipV="1">
              <a:off x="28" y="436033"/>
              <a:ext cx="10878217" cy="47413"/>
            </a:xfrm>
            <a:prstGeom prst="line">
              <a:avLst/>
            </a:prstGeom>
            <a:ln w="12700" cap="flat">
              <a:solidFill>
                <a:srgbClr val="000000"/>
              </a:solidFill>
              <a:prstDash val="solid"/>
              <a:headEnd type="none" w="sm" len="sm"/>
              <a:tailEnd type="none" w="sm" len="sm"/>
            </a:ln>
          </p:spPr>
          <p:txBody>
            <a:bodyPr/>
            <a:lstStyle/>
            <a:p>
              <a:endParaRPr lang="en-IL"/>
            </a:p>
          </p:txBody>
        </p:sp>
        <p:sp>
          <p:nvSpPr>
            <p:cNvPr id="12" name="TextBox 12"/>
            <p:cNvSpPr txBox="1"/>
            <p:nvPr/>
          </p:nvSpPr>
          <p:spPr>
            <a:xfrm>
              <a:off x="28" y="-47625"/>
              <a:ext cx="12113330" cy="1014518"/>
            </a:xfrm>
            <a:prstGeom prst="rect">
              <a:avLst/>
            </a:prstGeom>
          </p:spPr>
          <p:txBody>
            <a:bodyPr lIns="0" tIns="0" rIns="0" bIns="0" rtlCol="0" anchor="t">
              <a:spAutoFit/>
            </a:bodyPr>
            <a:lstStyle/>
            <a:p>
              <a:pPr algn="l">
                <a:lnSpc>
                  <a:spcPts val="3079"/>
                </a:lnSpc>
              </a:pPr>
              <a:r>
                <a:rPr lang="en-US" sz="2199">
                  <a:solidFill>
                    <a:srgbClr val="000000"/>
                  </a:solidFill>
                  <a:latin typeface="Fira Sans Light"/>
                  <a:ea typeface="Fira Sans Light"/>
                  <a:cs typeface="Fira Sans Light"/>
                  <a:sym typeface="Fira Sans Light"/>
                </a:rPr>
                <a:t>Yaakov Se Lavan, Deputy chairman of the Golan Regional Council​</a:t>
              </a:r>
            </a:p>
            <a:p>
              <a:pPr algn="l">
                <a:lnSpc>
                  <a:spcPts val="3079"/>
                </a:lnSpc>
                <a:spcBef>
                  <a:spcPct val="0"/>
                </a:spcBef>
              </a:pPr>
              <a:endParaRPr lang="en-US" sz="2199">
                <a:solidFill>
                  <a:srgbClr val="000000"/>
                </a:solidFill>
                <a:latin typeface="Fira Sans Light"/>
                <a:ea typeface="Fira Sans Light"/>
                <a:cs typeface="Fira Sans Light"/>
                <a:sym typeface="Fira Sans Light"/>
              </a:endParaRPr>
            </a:p>
          </p:txBody>
        </p:sp>
      </p:grpSp>
      <p:grpSp>
        <p:nvGrpSpPr>
          <p:cNvPr id="13" name="Group 13"/>
          <p:cNvGrpSpPr/>
          <p:nvPr/>
        </p:nvGrpSpPr>
        <p:grpSpPr>
          <a:xfrm rot="-10800000">
            <a:off x="15116738" y="-124533"/>
            <a:ext cx="3480308" cy="3013963"/>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15" name="Group 15"/>
          <p:cNvGrpSpPr/>
          <p:nvPr/>
        </p:nvGrpSpPr>
        <p:grpSpPr>
          <a:xfrm rot="-10800000">
            <a:off x="13509044" y="0"/>
            <a:ext cx="1798578" cy="1557577"/>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17" name="Group 17"/>
          <p:cNvGrpSpPr/>
          <p:nvPr/>
        </p:nvGrpSpPr>
        <p:grpSpPr>
          <a:xfrm rot="-10800000">
            <a:off x="14408333" y="1793617"/>
            <a:ext cx="990350" cy="85764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19" name="Freeform 19"/>
          <p:cNvSpPr/>
          <p:nvPr/>
        </p:nvSpPr>
        <p:spPr>
          <a:xfrm>
            <a:off x="9385870" y="5981553"/>
            <a:ext cx="8489976" cy="3922369"/>
          </a:xfrm>
          <a:custGeom>
            <a:avLst/>
            <a:gdLst/>
            <a:ahLst/>
            <a:cxnLst/>
            <a:rect l="l" t="t" r="r" b="b"/>
            <a:pathLst>
              <a:path w="8489976" h="3922369">
                <a:moveTo>
                  <a:pt x="0" y="0"/>
                </a:moveTo>
                <a:lnTo>
                  <a:pt x="8489976" y="0"/>
                </a:lnTo>
                <a:lnTo>
                  <a:pt x="8489976" y="3922369"/>
                </a:lnTo>
                <a:lnTo>
                  <a:pt x="0" y="3922369"/>
                </a:lnTo>
                <a:lnTo>
                  <a:pt x="0" y="0"/>
                </a:lnTo>
                <a:close/>
              </a:path>
            </a:pathLst>
          </a:custGeom>
          <a:blipFill>
            <a:blip r:embed="rId2"/>
            <a:stretch>
              <a:fillRect/>
            </a:stretch>
          </a:blipFill>
        </p:spPr>
        <p:txBody>
          <a:bodyPr/>
          <a:lstStyle/>
          <a:p>
            <a:endParaRPr lang="en-IL"/>
          </a:p>
        </p:txBody>
      </p:sp>
      <p:sp>
        <p:nvSpPr>
          <p:cNvPr id="20" name="TextBox 20"/>
          <p:cNvSpPr txBox="1"/>
          <p:nvPr/>
        </p:nvSpPr>
        <p:spPr>
          <a:xfrm>
            <a:off x="1028700" y="1150680"/>
            <a:ext cx="5512745" cy="1285875"/>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Motivation</a:t>
            </a:r>
          </a:p>
        </p:txBody>
      </p:sp>
      <p:sp>
        <p:nvSpPr>
          <p:cNvPr id="21" name="TextBox 21"/>
          <p:cNvSpPr txBox="1"/>
          <p:nvPr/>
        </p:nvSpPr>
        <p:spPr>
          <a:xfrm>
            <a:off x="4578664" y="2889390"/>
            <a:ext cx="243960" cy="638175"/>
          </a:xfrm>
          <a:prstGeom prst="rect">
            <a:avLst/>
          </a:prstGeom>
        </p:spPr>
        <p:txBody>
          <a:bodyPr lIns="0" tIns="0" rIns="0" bIns="0" rtlCol="0" anchor="t">
            <a:spAutoFit/>
          </a:bodyPr>
          <a:lstStyle/>
          <a:p>
            <a:pPr algn="l">
              <a:lnSpc>
                <a:spcPts val="5040"/>
              </a:lnSpc>
              <a:spcBef>
                <a:spcPct val="0"/>
              </a:spcBef>
            </a:pPr>
            <a:r>
              <a:rPr lang="en-US" sz="4200" b="1">
                <a:solidFill>
                  <a:srgbClr val="000000"/>
                </a:solidFill>
                <a:latin typeface="Fira Sans Medium"/>
                <a:ea typeface="Fira Sans Medium"/>
                <a:cs typeface="Fira Sans Medium"/>
                <a:sym typeface="Fira Sans Medium"/>
              </a:rPr>
              <a:t>“</a:t>
            </a:r>
          </a:p>
        </p:txBody>
      </p:sp>
      <p:sp>
        <p:nvSpPr>
          <p:cNvPr id="22" name="TextBox 22"/>
          <p:cNvSpPr txBox="1"/>
          <p:nvPr/>
        </p:nvSpPr>
        <p:spPr>
          <a:xfrm>
            <a:off x="4822624" y="3028708"/>
            <a:ext cx="10000450" cy="1884045"/>
          </a:xfrm>
          <a:prstGeom prst="rect">
            <a:avLst/>
          </a:prstGeom>
        </p:spPr>
        <p:txBody>
          <a:bodyPr lIns="0" tIns="0" rIns="0" bIns="0" rtlCol="0" anchor="t">
            <a:spAutoFit/>
          </a:bodyPr>
          <a:lstStyle/>
          <a:p>
            <a:pPr algn="l">
              <a:lnSpc>
                <a:spcPts val="3779"/>
              </a:lnSpc>
              <a:spcBef>
                <a:spcPct val="0"/>
              </a:spcBef>
            </a:pPr>
            <a:r>
              <a:rPr lang="en-US" sz="2699">
                <a:solidFill>
                  <a:srgbClr val="000000"/>
                </a:solidFill>
                <a:latin typeface="Fira Sans Light"/>
                <a:ea typeface="Fira Sans Light"/>
                <a:cs typeface="Fira Sans Light"/>
                <a:sym typeface="Fira Sans Light"/>
              </a:rPr>
              <a:t>Currently, comparative data is extremely difficult and time-consuming to gather across multiple villages. </a:t>
            </a:r>
            <a:r>
              <a:rPr lang="en-US" sz="2699" b="1">
                <a:solidFill>
                  <a:srgbClr val="000000"/>
                </a:solidFill>
                <a:latin typeface="Fira Sans Bold"/>
                <a:ea typeface="Fira Sans Bold"/>
                <a:cs typeface="Fira Sans Bold"/>
                <a:sym typeface="Fira Sans Bold"/>
              </a:rPr>
              <a:t>I am forced to go into each village case file manually and record the information</a:t>
            </a:r>
            <a:r>
              <a:rPr lang="en-US" sz="2699">
                <a:solidFill>
                  <a:srgbClr val="000000"/>
                </a:solidFill>
                <a:latin typeface="Fira Sans Light"/>
                <a:ea typeface="Fira Sans Light"/>
                <a:cs typeface="Fira Sans Light"/>
                <a:sym typeface="Fira Sans Light"/>
              </a:rPr>
              <a:t>. It is highly inefficient and wastes a lot of time.</a:t>
            </a:r>
          </a:p>
        </p:txBody>
      </p:sp>
      <p:sp>
        <p:nvSpPr>
          <p:cNvPr id="23" name="TextBox 23"/>
          <p:cNvSpPr txBox="1"/>
          <p:nvPr/>
        </p:nvSpPr>
        <p:spPr>
          <a:xfrm>
            <a:off x="11960468" y="4465296"/>
            <a:ext cx="248662" cy="638175"/>
          </a:xfrm>
          <a:prstGeom prst="rect">
            <a:avLst/>
          </a:prstGeom>
        </p:spPr>
        <p:txBody>
          <a:bodyPr lIns="0" tIns="0" rIns="0" bIns="0" rtlCol="0" anchor="t">
            <a:spAutoFit/>
          </a:bodyPr>
          <a:lstStyle/>
          <a:p>
            <a:pPr algn="l">
              <a:lnSpc>
                <a:spcPts val="5040"/>
              </a:lnSpc>
              <a:spcBef>
                <a:spcPct val="0"/>
              </a:spcBef>
            </a:pPr>
            <a:r>
              <a:rPr lang="en-US" sz="4200" b="1">
                <a:solidFill>
                  <a:srgbClr val="000000"/>
                </a:solidFill>
                <a:latin typeface="Fira Sans Medium"/>
                <a:ea typeface="Fira Sans Medium"/>
                <a:cs typeface="Fira Sans Medium"/>
                <a:sym typeface="Fira Sans Medium"/>
              </a:rPr>
              <a:t>”</a:t>
            </a:r>
          </a:p>
        </p:txBody>
      </p:sp>
      <p:sp>
        <p:nvSpPr>
          <p:cNvPr id="24" name="TextBox 24"/>
          <p:cNvSpPr txBox="1"/>
          <p:nvPr/>
        </p:nvSpPr>
        <p:spPr>
          <a:xfrm>
            <a:off x="17881278" y="9580390"/>
            <a:ext cx="25047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78688" y="8844442"/>
            <a:ext cx="920192" cy="79689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rot="-10800000">
            <a:off x="-178688" y="9242887"/>
            <a:ext cx="1840384" cy="1593781"/>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6" name="Group 6"/>
          <p:cNvGrpSpPr/>
          <p:nvPr/>
        </p:nvGrpSpPr>
        <p:grpSpPr>
          <a:xfrm rot="-10800000">
            <a:off x="15839642" y="9442585"/>
            <a:ext cx="1609787" cy="139408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8" name="Group 8"/>
          <p:cNvGrpSpPr/>
          <p:nvPr/>
        </p:nvGrpSpPr>
        <p:grpSpPr>
          <a:xfrm>
            <a:off x="697500" y="4586263"/>
            <a:ext cx="5705011" cy="1445101"/>
            <a:chOff x="0" y="0"/>
            <a:chExt cx="7606681" cy="1926801"/>
          </a:xfrm>
        </p:grpSpPr>
        <p:sp>
          <p:nvSpPr>
            <p:cNvPr id="9" name="Freeform 9"/>
            <p:cNvSpPr/>
            <p:nvPr/>
          </p:nvSpPr>
          <p:spPr>
            <a:xfrm>
              <a:off x="3184788" y="0"/>
              <a:ext cx="818657" cy="1077181"/>
            </a:xfrm>
            <a:custGeom>
              <a:avLst/>
              <a:gdLst/>
              <a:ahLst/>
              <a:cxnLst/>
              <a:rect l="l" t="t" r="r" b="b"/>
              <a:pathLst>
                <a:path w="818657" h="1077181">
                  <a:moveTo>
                    <a:pt x="0" y="0"/>
                  </a:moveTo>
                  <a:lnTo>
                    <a:pt x="818658" y="0"/>
                  </a:lnTo>
                  <a:lnTo>
                    <a:pt x="818658" y="1077181"/>
                  </a:lnTo>
                  <a:lnTo>
                    <a:pt x="0" y="1077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0" name="Freeform 10"/>
            <p:cNvSpPr/>
            <p:nvPr/>
          </p:nvSpPr>
          <p:spPr>
            <a:xfrm>
              <a:off x="2775460" y="0"/>
              <a:ext cx="818657" cy="1077181"/>
            </a:xfrm>
            <a:custGeom>
              <a:avLst/>
              <a:gdLst/>
              <a:ahLst/>
              <a:cxnLst/>
              <a:rect l="l" t="t" r="r" b="b"/>
              <a:pathLst>
                <a:path w="818657" h="1077181">
                  <a:moveTo>
                    <a:pt x="0" y="0"/>
                  </a:moveTo>
                  <a:lnTo>
                    <a:pt x="818657" y="0"/>
                  </a:lnTo>
                  <a:lnTo>
                    <a:pt x="818657" y="1077181"/>
                  </a:lnTo>
                  <a:lnTo>
                    <a:pt x="0" y="1077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1" name="Freeform 11"/>
            <p:cNvSpPr/>
            <p:nvPr/>
          </p:nvSpPr>
          <p:spPr>
            <a:xfrm>
              <a:off x="2366131" y="0"/>
              <a:ext cx="818657" cy="1077181"/>
            </a:xfrm>
            <a:custGeom>
              <a:avLst/>
              <a:gdLst/>
              <a:ahLst/>
              <a:cxnLst/>
              <a:rect l="l" t="t" r="r" b="b"/>
              <a:pathLst>
                <a:path w="818657" h="1077181">
                  <a:moveTo>
                    <a:pt x="0" y="0"/>
                  </a:moveTo>
                  <a:lnTo>
                    <a:pt x="818657" y="0"/>
                  </a:lnTo>
                  <a:lnTo>
                    <a:pt x="818657" y="1077181"/>
                  </a:lnTo>
                  <a:lnTo>
                    <a:pt x="0" y="10771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12" name="TextBox 12"/>
            <p:cNvSpPr txBox="1"/>
            <p:nvPr/>
          </p:nvSpPr>
          <p:spPr>
            <a:xfrm>
              <a:off x="0" y="1272751"/>
              <a:ext cx="7606681" cy="654051"/>
            </a:xfrm>
            <a:prstGeom prst="rect">
              <a:avLst/>
            </a:prstGeom>
          </p:spPr>
          <p:txBody>
            <a:bodyPr lIns="0" tIns="0" rIns="0" bIns="0" rtlCol="0" anchor="t">
              <a:spAutoFit/>
            </a:bodyPr>
            <a:lstStyle/>
            <a:p>
              <a:pPr algn="l">
                <a:lnSpc>
                  <a:spcPts val="4199"/>
                </a:lnSpc>
              </a:pPr>
              <a:r>
                <a:rPr lang="en-US" sz="2999" b="1">
                  <a:solidFill>
                    <a:srgbClr val="000000"/>
                  </a:solidFill>
                  <a:latin typeface="Fira Sans Bold"/>
                  <a:ea typeface="Fira Sans Bold"/>
                  <a:cs typeface="Fira Sans Bold"/>
                  <a:sym typeface="Fira Sans Bold"/>
                </a:rPr>
                <a:t>Data Management Inefficiencies</a:t>
              </a:r>
            </a:p>
          </p:txBody>
        </p:sp>
      </p:grpSp>
      <p:grpSp>
        <p:nvGrpSpPr>
          <p:cNvPr id="13" name="Group 13"/>
          <p:cNvGrpSpPr/>
          <p:nvPr/>
        </p:nvGrpSpPr>
        <p:grpSpPr>
          <a:xfrm>
            <a:off x="7486794" y="4586263"/>
            <a:ext cx="3226405" cy="1409068"/>
            <a:chOff x="0" y="0"/>
            <a:chExt cx="4301873" cy="1878758"/>
          </a:xfrm>
        </p:grpSpPr>
        <p:sp>
          <p:nvSpPr>
            <p:cNvPr id="14" name="TextBox 14"/>
            <p:cNvSpPr txBox="1"/>
            <p:nvPr/>
          </p:nvSpPr>
          <p:spPr>
            <a:xfrm>
              <a:off x="0" y="1224707"/>
              <a:ext cx="4301873" cy="654051"/>
            </a:xfrm>
            <a:prstGeom prst="rect">
              <a:avLst/>
            </a:prstGeom>
          </p:spPr>
          <p:txBody>
            <a:bodyPr lIns="0" tIns="0" rIns="0" bIns="0" rtlCol="0" anchor="t">
              <a:spAutoFit/>
            </a:bodyPr>
            <a:lstStyle/>
            <a:p>
              <a:pPr algn="l">
                <a:lnSpc>
                  <a:spcPts val="4199"/>
                </a:lnSpc>
              </a:pPr>
              <a:r>
                <a:rPr lang="en-US" sz="2999" b="1">
                  <a:solidFill>
                    <a:srgbClr val="000000"/>
                  </a:solidFill>
                  <a:latin typeface="Fira Sans Bold"/>
                  <a:ea typeface="Fira Sans Bold"/>
                  <a:cs typeface="Fira Sans Bold"/>
                  <a:sym typeface="Fira Sans Bold"/>
                </a:rPr>
                <a:t>Reports Obstacles</a:t>
              </a:r>
            </a:p>
          </p:txBody>
        </p:sp>
        <p:sp>
          <p:nvSpPr>
            <p:cNvPr id="15" name="Freeform 15"/>
            <p:cNvSpPr/>
            <p:nvPr/>
          </p:nvSpPr>
          <p:spPr>
            <a:xfrm>
              <a:off x="1521993" y="0"/>
              <a:ext cx="1067388" cy="1077181"/>
            </a:xfrm>
            <a:custGeom>
              <a:avLst/>
              <a:gdLst/>
              <a:ahLst/>
              <a:cxnLst/>
              <a:rect l="l" t="t" r="r" b="b"/>
              <a:pathLst>
                <a:path w="1067388" h="1077181">
                  <a:moveTo>
                    <a:pt x="0" y="0"/>
                  </a:moveTo>
                  <a:lnTo>
                    <a:pt x="1067388" y="0"/>
                  </a:lnTo>
                  <a:lnTo>
                    <a:pt x="1067388" y="1077181"/>
                  </a:lnTo>
                  <a:lnTo>
                    <a:pt x="0" y="10771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grpSp>
      <p:grpSp>
        <p:nvGrpSpPr>
          <p:cNvPr id="16" name="Group 16"/>
          <p:cNvGrpSpPr/>
          <p:nvPr/>
        </p:nvGrpSpPr>
        <p:grpSpPr>
          <a:xfrm>
            <a:off x="12600178" y="4424950"/>
            <a:ext cx="3894091" cy="1606414"/>
            <a:chOff x="0" y="0"/>
            <a:chExt cx="5192121" cy="2141885"/>
          </a:xfrm>
        </p:grpSpPr>
        <p:sp>
          <p:nvSpPr>
            <p:cNvPr id="17" name="TextBox 17"/>
            <p:cNvSpPr txBox="1"/>
            <p:nvPr/>
          </p:nvSpPr>
          <p:spPr>
            <a:xfrm>
              <a:off x="0" y="1487835"/>
              <a:ext cx="5192121" cy="654051"/>
            </a:xfrm>
            <a:prstGeom prst="rect">
              <a:avLst/>
            </a:prstGeom>
          </p:spPr>
          <p:txBody>
            <a:bodyPr lIns="0" tIns="0" rIns="0" bIns="0" rtlCol="0" anchor="t">
              <a:spAutoFit/>
            </a:bodyPr>
            <a:lstStyle/>
            <a:p>
              <a:pPr algn="l">
                <a:lnSpc>
                  <a:spcPts val="4199"/>
                </a:lnSpc>
              </a:pPr>
              <a:r>
                <a:rPr lang="en-US" sz="2999" b="1">
                  <a:solidFill>
                    <a:srgbClr val="000000"/>
                  </a:solidFill>
                  <a:latin typeface="Fira Sans Bold"/>
                  <a:ea typeface="Fira Sans Bold"/>
                  <a:cs typeface="Fira Sans Bold"/>
                  <a:sym typeface="Fira Sans Bold"/>
                </a:rPr>
                <a:t>Collaboration Barriers </a:t>
              </a:r>
            </a:p>
          </p:txBody>
        </p:sp>
        <p:sp>
          <p:nvSpPr>
            <p:cNvPr id="18" name="Freeform 18"/>
            <p:cNvSpPr/>
            <p:nvPr/>
          </p:nvSpPr>
          <p:spPr>
            <a:xfrm>
              <a:off x="2596060" y="0"/>
              <a:ext cx="1028218" cy="1077181"/>
            </a:xfrm>
            <a:custGeom>
              <a:avLst/>
              <a:gdLst/>
              <a:ahLst/>
              <a:cxnLst/>
              <a:rect l="l" t="t" r="r" b="b"/>
              <a:pathLst>
                <a:path w="1028218" h="1077181">
                  <a:moveTo>
                    <a:pt x="0" y="0"/>
                  </a:moveTo>
                  <a:lnTo>
                    <a:pt x="1028218" y="0"/>
                  </a:lnTo>
                  <a:lnTo>
                    <a:pt x="1028218" y="1077181"/>
                  </a:lnTo>
                  <a:lnTo>
                    <a:pt x="0" y="1077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19" name="Freeform 19"/>
            <p:cNvSpPr/>
            <p:nvPr/>
          </p:nvSpPr>
          <p:spPr>
            <a:xfrm>
              <a:off x="1420112" y="58079"/>
              <a:ext cx="1016467" cy="1077181"/>
            </a:xfrm>
            <a:custGeom>
              <a:avLst/>
              <a:gdLst/>
              <a:ahLst/>
              <a:cxnLst/>
              <a:rect l="l" t="t" r="r" b="b"/>
              <a:pathLst>
                <a:path w="1016467" h="1077181">
                  <a:moveTo>
                    <a:pt x="0" y="0"/>
                  </a:moveTo>
                  <a:lnTo>
                    <a:pt x="1016467" y="0"/>
                  </a:lnTo>
                  <a:lnTo>
                    <a:pt x="1016467" y="1077181"/>
                  </a:lnTo>
                  <a:lnTo>
                    <a:pt x="0" y="10771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L"/>
            </a:p>
          </p:txBody>
        </p:sp>
      </p:grpSp>
      <p:sp>
        <p:nvSpPr>
          <p:cNvPr id="20" name="TextBox 20"/>
          <p:cNvSpPr txBox="1"/>
          <p:nvPr/>
        </p:nvSpPr>
        <p:spPr>
          <a:xfrm>
            <a:off x="568989" y="6108483"/>
            <a:ext cx="5507707" cy="1663065"/>
          </a:xfrm>
          <a:prstGeom prst="rect">
            <a:avLst/>
          </a:prstGeom>
        </p:spPr>
        <p:txBody>
          <a:bodyPr lIns="0" tIns="0" rIns="0" bIns="0" rtlCol="0" anchor="t">
            <a:spAutoFit/>
          </a:bodyPr>
          <a:lstStyle/>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 Separate Excel and Word files for each village </a:t>
            </a:r>
          </a:p>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Difficult access and analysis of information</a:t>
            </a:r>
          </a:p>
        </p:txBody>
      </p:sp>
      <p:sp>
        <p:nvSpPr>
          <p:cNvPr id="21" name="TextBox 21"/>
          <p:cNvSpPr txBox="1"/>
          <p:nvPr/>
        </p:nvSpPr>
        <p:spPr>
          <a:xfrm>
            <a:off x="741504" y="1164551"/>
            <a:ext cx="6212881" cy="1285875"/>
          </a:xfrm>
          <a:prstGeom prst="rect">
            <a:avLst/>
          </a:prstGeom>
        </p:spPr>
        <p:txBody>
          <a:bodyPr lIns="0" tIns="0" rIns="0" bIns="0" rtlCol="0" anchor="t">
            <a:spAutoFit/>
          </a:bodyPr>
          <a:lstStyle/>
          <a:p>
            <a:pPr marL="0" lvl="0" indent="0" algn="l">
              <a:lnSpc>
                <a:spcPts val="10199"/>
              </a:lnSpc>
              <a:spcBef>
                <a:spcPct val="0"/>
              </a:spcBef>
            </a:pPr>
            <a:r>
              <a:rPr lang="en-US" sz="8499" b="1" spc="-84">
                <a:solidFill>
                  <a:srgbClr val="000000"/>
                </a:solidFill>
                <a:latin typeface="Fira Sans Medium"/>
                <a:ea typeface="Fira Sans Medium"/>
                <a:cs typeface="Fira Sans Medium"/>
                <a:sym typeface="Fira Sans Medium"/>
              </a:rPr>
              <a:t>The Problem</a:t>
            </a:r>
          </a:p>
        </p:txBody>
      </p:sp>
      <p:sp>
        <p:nvSpPr>
          <p:cNvPr id="22" name="TextBox 22"/>
          <p:cNvSpPr txBox="1"/>
          <p:nvPr/>
        </p:nvSpPr>
        <p:spPr>
          <a:xfrm>
            <a:off x="6516500" y="6108483"/>
            <a:ext cx="5166993" cy="1663065"/>
          </a:xfrm>
          <a:prstGeom prst="rect">
            <a:avLst/>
          </a:prstGeom>
        </p:spPr>
        <p:txBody>
          <a:bodyPr lIns="0" tIns="0" rIns="0" bIns="0" rtlCol="0" anchor="t">
            <a:spAutoFit/>
          </a:bodyPr>
          <a:lstStyle/>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Complex process for cross-village comparisons</a:t>
            </a:r>
          </a:p>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Time-consuming report generation</a:t>
            </a:r>
          </a:p>
        </p:txBody>
      </p:sp>
      <p:sp>
        <p:nvSpPr>
          <p:cNvPr id="23" name="TextBox 23"/>
          <p:cNvSpPr txBox="1"/>
          <p:nvPr/>
        </p:nvSpPr>
        <p:spPr>
          <a:xfrm>
            <a:off x="12600178" y="6108483"/>
            <a:ext cx="5118832" cy="1243965"/>
          </a:xfrm>
          <a:prstGeom prst="rect">
            <a:avLst/>
          </a:prstGeom>
        </p:spPr>
        <p:txBody>
          <a:bodyPr lIns="0" tIns="0" rIns="0" bIns="0" rtlCol="0" anchor="t">
            <a:spAutoFit/>
          </a:bodyPr>
          <a:lstStyle/>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Lack of coordination among council employees</a:t>
            </a:r>
          </a:p>
          <a:p>
            <a:pPr marL="518157" lvl="1" indent="-259078" algn="l">
              <a:lnSpc>
                <a:spcPts val="3359"/>
              </a:lnSpc>
              <a:buFont typeface="Arial"/>
              <a:buChar char="•"/>
            </a:pPr>
            <a:r>
              <a:rPr lang="en-US" sz="2399">
                <a:solidFill>
                  <a:srgbClr val="000000"/>
                </a:solidFill>
                <a:latin typeface="Fira Sans Light"/>
                <a:ea typeface="Fira Sans Light"/>
                <a:cs typeface="Fira Sans Light"/>
                <a:sym typeface="Fira Sans Light"/>
              </a:rPr>
              <a:t>Impeded information flow</a:t>
            </a:r>
          </a:p>
        </p:txBody>
      </p:sp>
      <p:sp>
        <p:nvSpPr>
          <p:cNvPr id="24" name="TextBox 24"/>
          <p:cNvSpPr txBox="1"/>
          <p:nvPr/>
        </p:nvSpPr>
        <p:spPr>
          <a:xfrm>
            <a:off x="17884925" y="9574657"/>
            <a:ext cx="26126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4</a:t>
            </a:r>
          </a:p>
        </p:txBody>
      </p:sp>
      <p:grpSp>
        <p:nvGrpSpPr>
          <p:cNvPr id="25" name="Group 25"/>
          <p:cNvGrpSpPr/>
          <p:nvPr/>
        </p:nvGrpSpPr>
        <p:grpSpPr>
          <a:xfrm rot="-10800000">
            <a:off x="12644182" y="249911"/>
            <a:ext cx="1798578" cy="1557577"/>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0CAF9"/>
            </a:solidFill>
          </p:spPr>
          <p:txBody>
            <a:bodyPr/>
            <a:lstStyle/>
            <a:p>
              <a:endParaRPr lang="en-IL"/>
            </a:p>
          </p:txBody>
        </p:sp>
      </p:grpSp>
      <p:grpSp>
        <p:nvGrpSpPr>
          <p:cNvPr id="27" name="Group 27"/>
          <p:cNvGrpSpPr/>
          <p:nvPr/>
        </p:nvGrpSpPr>
        <p:grpSpPr>
          <a:xfrm rot="-10800000">
            <a:off x="16073819" y="1028700"/>
            <a:ext cx="3378391" cy="2925703"/>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29" name="Group 29"/>
          <p:cNvGrpSpPr/>
          <p:nvPr/>
        </p:nvGrpSpPr>
        <p:grpSpPr>
          <a:xfrm rot="-10800000">
            <a:off x="14151805" y="-2247350"/>
            <a:ext cx="4985461" cy="4317433"/>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5828" y="-3678236"/>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90CAF9"/>
            </a:solidFill>
          </p:spPr>
          <p:txBody>
            <a:bodyPr/>
            <a:lstStyle/>
            <a:p>
              <a:endParaRPr lang="en-IL"/>
            </a:p>
          </p:txBody>
        </p:sp>
      </p:grpSp>
      <p:grpSp>
        <p:nvGrpSpPr>
          <p:cNvPr id="4" name="Group 4"/>
          <p:cNvGrpSpPr/>
          <p:nvPr/>
        </p:nvGrpSpPr>
        <p:grpSpPr>
          <a:xfrm>
            <a:off x="8611724"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D47A1"/>
            </a:solidFill>
          </p:spPr>
          <p:txBody>
            <a:bodyPr/>
            <a:lstStyle/>
            <a:p>
              <a:endParaRPr lang="en-IL"/>
            </a:p>
          </p:txBody>
        </p:sp>
      </p:grpSp>
      <p:sp>
        <p:nvSpPr>
          <p:cNvPr id="6" name="TextBox 6"/>
          <p:cNvSpPr txBox="1"/>
          <p:nvPr/>
        </p:nvSpPr>
        <p:spPr>
          <a:xfrm>
            <a:off x="360712" y="234863"/>
            <a:ext cx="6629142" cy="1971675"/>
          </a:xfrm>
          <a:prstGeom prst="rect">
            <a:avLst/>
          </a:prstGeom>
        </p:spPr>
        <p:txBody>
          <a:bodyPr lIns="0" tIns="0" rIns="0" bIns="0" rtlCol="0" anchor="t">
            <a:spAutoFit/>
          </a:bodyPr>
          <a:lstStyle/>
          <a:p>
            <a:pPr marL="0" lvl="0" indent="0" algn="l">
              <a:lnSpc>
                <a:spcPts val="7800"/>
              </a:lnSpc>
              <a:spcBef>
                <a:spcPct val="0"/>
              </a:spcBef>
            </a:pPr>
            <a:r>
              <a:rPr lang="en-US" sz="6000" b="1" spc="-60">
                <a:solidFill>
                  <a:srgbClr val="000000"/>
                </a:solidFill>
                <a:latin typeface="Fira Sans Medium"/>
                <a:ea typeface="Fira Sans Medium"/>
                <a:cs typeface="Fira Sans Medium"/>
                <a:sym typeface="Fira Sans Medium"/>
              </a:rPr>
              <a:t>Current State of Work</a:t>
            </a:r>
          </a:p>
        </p:txBody>
      </p:sp>
      <p:sp>
        <p:nvSpPr>
          <p:cNvPr id="7" name="TextBox 7"/>
          <p:cNvSpPr txBox="1"/>
          <p:nvPr/>
        </p:nvSpPr>
        <p:spPr>
          <a:xfrm>
            <a:off x="17872413" y="9629477"/>
            <a:ext cx="25516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5</a:t>
            </a:r>
          </a:p>
        </p:txBody>
      </p:sp>
      <p:sp>
        <p:nvSpPr>
          <p:cNvPr id="8" name="Freeform 8"/>
          <p:cNvSpPr/>
          <p:nvPr/>
        </p:nvSpPr>
        <p:spPr>
          <a:xfrm>
            <a:off x="876668" y="2849490"/>
            <a:ext cx="16534665" cy="7227026"/>
          </a:xfrm>
          <a:custGeom>
            <a:avLst/>
            <a:gdLst/>
            <a:ahLst/>
            <a:cxnLst/>
            <a:rect l="l" t="t" r="r" b="b"/>
            <a:pathLst>
              <a:path w="16534665" h="7227026">
                <a:moveTo>
                  <a:pt x="0" y="0"/>
                </a:moveTo>
                <a:lnTo>
                  <a:pt x="16534664" y="0"/>
                </a:lnTo>
                <a:lnTo>
                  <a:pt x="16534664" y="7227027"/>
                </a:lnTo>
                <a:lnTo>
                  <a:pt x="0" y="7227027"/>
                </a:lnTo>
                <a:lnTo>
                  <a:pt x="0" y="0"/>
                </a:lnTo>
                <a:close/>
              </a:path>
            </a:pathLst>
          </a:custGeom>
          <a:blipFill>
            <a:blip r:embed="rId2"/>
            <a:stretch>
              <a:fillRect/>
            </a:stretch>
          </a:blipFill>
        </p:spPr>
        <p:txBody>
          <a:bodyPr/>
          <a:lstStyle/>
          <a:p>
            <a:endParaRPr lang="en-I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9067" y="8937707"/>
            <a:ext cx="5231327" cy="290157"/>
          </a:xfrm>
          <a:prstGeom prst="rect">
            <a:avLst/>
          </a:prstGeom>
        </p:spPr>
        <p:txBody>
          <a:bodyPr lIns="0" tIns="0" rIns="0" bIns="0" rtlCol="0" anchor="t">
            <a:spAutoFit/>
          </a:bodyPr>
          <a:lstStyle/>
          <a:p>
            <a:pPr algn="l">
              <a:lnSpc>
                <a:spcPts val="2380"/>
              </a:lnSpc>
              <a:spcBef>
                <a:spcPct val="0"/>
              </a:spcBef>
            </a:pPr>
            <a:r>
              <a:rPr lang="en-US" sz="1700">
                <a:solidFill>
                  <a:srgbClr val="F4F4F4"/>
                </a:solidFill>
                <a:latin typeface="Fira Sans"/>
                <a:ea typeface="Fira Sans"/>
                <a:cs typeface="Fira Sans"/>
                <a:sym typeface="Fira Sans"/>
              </a:rPr>
              <a:t>Back to Agenda Page</a:t>
            </a:r>
          </a:p>
        </p:txBody>
      </p:sp>
      <p:grpSp>
        <p:nvGrpSpPr>
          <p:cNvPr id="3" name="Group 3"/>
          <p:cNvGrpSpPr/>
          <p:nvPr/>
        </p:nvGrpSpPr>
        <p:grpSpPr>
          <a:xfrm rot="-10800000">
            <a:off x="1414409" y="7086203"/>
            <a:ext cx="3480308" cy="301396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5" name="Group 5"/>
          <p:cNvGrpSpPr/>
          <p:nvPr/>
        </p:nvGrpSpPr>
        <p:grpSpPr>
          <a:xfrm rot="-10800000">
            <a:off x="1602192" y="329554"/>
            <a:ext cx="1798578" cy="155757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grpSp>
        <p:nvGrpSpPr>
          <p:cNvPr id="7" name="Group 7"/>
          <p:cNvGrpSpPr/>
          <p:nvPr/>
        </p:nvGrpSpPr>
        <p:grpSpPr>
          <a:xfrm rot="-10800000">
            <a:off x="-8243897" y="-427624"/>
            <a:ext cx="13031070" cy="1128496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sp>
        <p:nvSpPr>
          <p:cNvPr id="9" name="Freeform 9"/>
          <p:cNvSpPr/>
          <p:nvPr/>
        </p:nvSpPr>
        <p:spPr>
          <a:xfrm>
            <a:off x="6793273" y="4214583"/>
            <a:ext cx="964548" cy="761116"/>
          </a:xfrm>
          <a:custGeom>
            <a:avLst/>
            <a:gdLst/>
            <a:ahLst/>
            <a:cxnLst/>
            <a:rect l="l" t="t" r="r" b="b"/>
            <a:pathLst>
              <a:path w="964548" h="761116">
                <a:moveTo>
                  <a:pt x="0" y="0"/>
                </a:moveTo>
                <a:lnTo>
                  <a:pt x="964548" y="0"/>
                </a:lnTo>
                <a:lnTo>
                  <a:pt x="964548" y="761116"/>
                </a:lnTo>
                <a:lnTo>
                  <a:pt x="0" y="7611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Freeform 10"/>
          <p:cNvSpPr/>
          <p:nvPr/>
        </p:nvSpPr>
        <p:spPr>
          <a:xfrm>
            <a:off x="9925228" y="4081576"/>
            <a:ext cx="932717" cy="937833"/>
          </a:xfrm>
          <a:custGeom>
            <a:avLst/>
            <a:gdLst/>
            <a:ahLst/>
            <a:cxnLst/>
            <a:rect l="l" t="t" r="r" b="b"/>
            <a:pathLst>
              <a:path w="932717" h="937833">
                <a:moveTo>
                  <a:pt x="0" y="0"/>
                </a:moveTo>
                <a:lnTo>
                  <a:pt x="932717" y="0"/>
                </a:lnTo>
                <a:lnTo>
                  <a:pt x="932717" y="937832"/>
                </a:lnTo>
                <a:lnTo>
                  <a:pt x="0" y="937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Freeform 11"/>
          <p:cNvSpPr/>
          <p:nvPr/>
        </p:nvSpPr>
        <p:spPr>
          <a:xfrm>
            <a:off x="6834889" y="6398384"/>
            <a:ext cx="1054420" cy="1037166"/>
          </a:xfrm>
          <a:custGeom>
            <a:avLst/>
            <a:gdLst/>
            <a:ahLst/>
            <a:cxnLst/>
            <a:rect l="l" t="t" r="r" b="b"/>
            <a:pathLst>
              <a:path w="1054420" h="1037166">
                <a:moveTo>
                  <a:pt x="0" y="0"/>
                </a:moveTo>
                <a:lnTo>
                  <a:pt x="1054420" y="0"/>
                </a:lnTo>
                <a:lnTo>
                  <a:pt x="1054420" y="1037167"/>
                </a:lnTo>
                <a:lnTo>
                  <a:pt x="0" y="10371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12" name="TextBox 12"/>
          <p:cNvSpPr txBox="1"/>
          <p:nvPr/>
        </p:nvSpPr>
        <p:spPr>
          <a:xfrm>
            <a:off x="4093565" y="1028700"/>
            <a:ext cx="6770302" cy="2571750"/>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Fira Sans Medium"/>
                <a:ea typeface="Fira Sans Medium"/>
                <a:cs typeface="Fira Sans Medium"/>
                <a:sym typeface="Fira Sans Medium"/>
              </a:rPr>
              <a:t>Our Solution &amp; Objectieves</a:t>
            </a:r>
          </a:p>
        </p:txBody>
      </p:sp>
      <p:sp>
        <p:nvSpPr>
          <p:cNvPr id="13" name="TextBox 13"/>
          <p:cNvSpPr txBox="1"/>
          <p:nvPr/>
        </p:nvSpPr>
        <p:spPr>
          <a:xfrm>
            <a:off x="5605515" y="5195431"/>
            <a:ext cx="3340064" cy="8153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Web-Based Application </a:t>
            </a:r>
          </a:p>
        </p:txBody>
      </p:sp>
      <p:sp>
        <p:nvSpPr>
          <p:cNvPr id="14" name="TextBox 14"/>
          <p:cNvSpPr txBox="1"/>
          <p:nvPr/>
        </p:nvSpPr>
        <p:spPr>
          <a:xfrm>
            <a:off x="8721554" y="5195431"/>
            <a:ext cx="3340064" cy="8153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Centralized Data Management</a:t>
            </a:r>
          </a:p>
        </p:txBody>
      </p:sp>
      <p:sp>
        <p:nvSpPr>
          <p:cNvPr id="15" name="TextBox 15"/>
          <p:cNvSpPr txBox="1"/>
          <p:nvPr/>
        </p:nvSpPr>
        <p:spPr>
          <a:xfrm>
            <a:off x="5605515" y="7512239"/>
            <a:ext cx="3340064" cy="8153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User-Friendly Interface</a:t>
            </a:r>
          </a:p>
        </p:txBody>
      </p:sp>
      <p:sp>
        <p:nvSpPr>
          <p:cNvPr id="16" name="TextBox 16"/>
          <p:cNvSpPr txBox="1"/>
          <p:nvPr/>
        </p:nvSpPr>
        <p:spPr>
          <a:xfrm>
            <a:off x="12411023" y="7512239"/>
            <a:ext cx="3340064"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Scalable Solution </a:t>
            </a:r>
          </a:p>
        </p:txBody>
      </p:sp>
      <p:sp>
        <p:nvSpPr>
          <p:cNvPr id="17" name="Freeform 17"/>
          <p:cNvSpPr/>
          <p:nvPr/>
        </p:nvSpPr>
        <p:spPr>
          <a:xfrm>
            <a:off x="13599515" y="6680811"/>
            <a:ext cx="963080" cy="728439"/>
          </a:xfrm>
          <a:custGeom>
            <a:avLst/>
            <a:gdLst/>
            <a:ahLst/>
            <a:cxnLst/>
            <a:rect l="l" t="t" r="r" b="b"/>
            <a:pathLst>
              <a:path w="963080" h="728439">
                <a:moveTo>
                  <a:pt x="0" y="0"/>
                </a:moveTo>
                <a:lnTo>
                  <a:pt x="963080" y="0"/>
                </a:lnTo>
                <a:lnTo>
                  <a:pt x="963080" y="728439"/>
                </a:lnTo>
                <a:lnTo>
                  <a:pt x="0" y="7284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18" name="TextBox 18"/>
          <p:cNvSpPr txBox="1"/>
          <p:nvPr/>
        </p:nvSpPr>
        <p:spPr>
          <a:xfrm>
            <a:off x="17867660" y="9580390"/>
            <a:ext cx="27771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6</a:t>
            </a:r>
          </a:p>
        </p:txBody>
      </p:sp>
      <p:grpSp>
        <p:nvGrpSpPr>
          <p:cNvPr id="19" name="Group 19"/>
          <p:cNvGrpSpPr/>
          <p:nvPr/>
        </p:nvGrpSpPr>
        <p:grpSpPr>
          <a:xfrm rot="-10800000">
            <a:off x="13108687" y="152012"/>
            <a:ext cx="920192" cy="796891"/>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21" name="Group 21"/>
          <p:cNvGrpSpPr/>
          <p:nvPr/>
        </p:nvGrpSpPr>
        <p:grpSpPr>
          <a:xfrm rot="-10800000">
            <a:off x="13108687" y="550457"/>
            <a:ext cx="1840384" cy="1593781"/>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grpSp>
        <p:nvGrpSpPr>
          <p:cNvPr id="23" name="Group 23"/>
          <p:cNvGrpSpPr/>
          <p:nvPr/>
        </p:nvGrpSpPr>
        <p:grpSpPr>
          <a:xfrm>
            <a:off x="14322526" y="0"/>
            <a:ext cx="4336638" cy="3755333"/>
            <a:chOff x="0" y="0"/>
            <a:chExt cx="4282440" cy="3708400"/>
          </a:xfrm>
        </p:grpSpPr>
        <p:sp>
          <p:nvSpPr>
            <p:cNvPr id="24" name="Freeform 2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1"/>
              <a:stretch>
                <a:fillRect l="-76416" r="-76416"/>
              </a:stretch>
            </a:blipFill>
          </p:spPr>
          <p:txBody>
            <a:bodyPr/>
            <a:lstStyle/>
            <a:p>
              <a:endParaRPr lang="en-IL"/>
            </a:p>
          </p:txBody>
        </p:sp>
      </p:grpSp>
      <p:grpSp>
        <p:nvGrpSpPr>
          <p:cNvPr id="25" name="Group 25"/>
          <p:cNvGrpSpPr/>
          <p:nvPr/>
        </p:nvGrpSpPr>
        <p:grpSpPr>
          <a:xfrm rot="-10800000">
            <a:off x="17049377" y="3201058"/>
            <a:ext cx="1609787" cy="1394083"/>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BBDEFB"/>
            </a:solidFill>
          </p:spPr>
          <p:txBody>
            <a:bodyPr/>
            <a:lstStyle/>
            <a:p>
              <a:endParaRPr lang="en-IL"/>
            </a:p>
          </p:txBody>
        </p:sp>
      </p:grpSp>
      <p:sp>
        <p:nvSpPr>
          <p:cNvPr id="27" name="TextBox 27"/>
          <p:cNvSpPr txBox="1"/>
          <p:nvPr/>
        </p:nvSpPr>
        <p:spPr>
          <a:xfrm>
            <a:off x="8834515" y="7512239"/>
            <a:ext cx="3340064" cy="8153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“Pitaron” Plan Integration</a:t>
            </a:r>
          </a:p>
        </p:txBody>
      </p:sp>
      <p:sp>
        <p:nvSpPr>
          <p:cNvPr id="28" name="Freeform 28"/>
          <p:cNvSpPr/>
          <p:nvPr/>
        </p:nvSpPr>
        <p:spPr>
          <a:xfrm>
            <a:off x="9952388" y="6186031"/>
            <a:ext cx="733995" cy="1160049"/>
          </a:xfrm>
          <a:custGeom>
            <a:avLst/>
            <a:gdLst/>
            <a:ahLst/>
            <a:cxnLst/>
            <a:rect l="l" t="t" r="r" b="b"/>
            <a:pathLst>
              <a:path w="733995" h="1160049">
                <a:moveTo>
                  <a:pt x="0" y="0"/>
                </a:moveTo>
                <a:lnTo>
                  <a:pt x="733995" y="0"/>
                </a:lnTo>
                <a:lnTo>
                  <a:pt x="733995" y="1160049"/>
                </a:lnTo>
                <a:lnTo>
                  <a:pt x="0" y="11600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L"/>
          </a:p>
        </p:txBody>
      </p:sp>
      <p:sp>
        <p:nvSpPr>
          <p:cNvPr id="29" name="Freeform 29"/>
          <p:cNvSpPr/>
          <p:nvPr/>
        </p:nvSpPr>
        <p:spPr>
          <a:xfrm>
            <a:off x="10162290" y="6663664"/>
            <a:ext cx="1008421" cy="762733"/>
          </a:xfrm>
          <a:custGeom>
            <a:avLst/>
            <a:gdLst/>
            <a:ahLst/>
            <a:cxnLst/>
            <a:rect l="l" t="t" r="r" b="b"/>
            <a:pathLst>
              <a:path w="1008421" h="762733">
                <a:moveTo>
                  <a:pt x="0" y="0"/>
                </a:moveTo>
                <a:lnTo>
                  <a:pt x="1008421" y="0"/>
                </a:lnTo>
                <a:lnTo>
                  <a:pt x="1008421" y="762733"/>
                </a:lnTo>
                <a:lnTo>
                  <a:pt x="0" y="7627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L"/>
          </a:p>
        </p:txBody>
      </p:sp>
      <p:sp>
        <p:nvSpPr>
          <p:cNvPr id="30" name="Freeform 30"/>
          <p:cNvSpPr/>
          <p:nvPr/>
        </p:nvSpPr>
        <p:spPr>
          <a:xfrm>
            <a:off x="13467891" y="4155693"/>
            <a:ext cx="971541" cy="789598"/>
          </a:xfrm>
          <a:custGeom>
            <a:avLst/>
            <a:gdLst/>
            <a:ahLst/>
            <a:cxnLst/>
            <a:rect l="l" t="t" r="r" b="b"/>
            <a:pathLst>
              <a:path w="971541" h="789598">
                <a:moveTo>
                  <a:pt x="0" y="0"/>
                </a:moveTo>
                <a:lnTo>
                  <a:pt x="971541" y="0"/>
                </a:lnTo>
                <a:lnTo>
                  <a:pt x="971541" y="789598"/>
                </a:lnTo>
                <a:lnTo>
                  <a:pt x="0" y="7895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L"/>
          </a:p>
        </p:txBody>
      </p:sp>
      <p:sp>
        <p:nvSpPr>
          <p:cNvPr id="31" name="TextBox 31"/>
          <p:cNvSpPr txBox="1"/>
          <p:nvPr/>
        </p:nvSpPr>
        <p:spPr>
          <a:xfrm>
            <a:off x="12411023" y="5176760"/>
            <a:ext cx="3340064" cy="815339"/>
          </a:xfrm>
          <a:prstGeom prst="rect">
            <a:avLst/>
          </a:prstGeom>
        </p:spPr>
        <p:txBody>
          <a:bodyPr lIns="0" tIns="0" rIns="0" bIns="0" rtlCol="0" anchor="t">
            <a:spAutoFit/>
          </a:bodyPr>
          <a:lstStyle/>
          <a:p>
            <a:pPr algn="ctr">
              <a:lnSpc>
                <a:spcPts val="3360"/>
              </a:lnSpc>
            </a:pPr>
            <a:r>
              <a:rPr lang="en-US" sz="2400">
                <a:solidFill>
                  <a:srgbClr val="000000"/>
                </a:solidFill>
                <a:latin typeface="Canva Sans"/>
                <a:ea typeface="Canva Sans"/>
                <a:cs typeface="Canva Sans"/>
                <a:sym typeface="Canva Sans"/>
              </a:rPr>
              <a:t>Project Management Module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915828" y="-3678236"/>
            <a:ext cx="12804984" cy="6226137"/>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90CAF9"/>
            </a:solidFill>
          </p:spPr>
          <p:txBody>
            <a:bodyPr/>
            <a:lstStyle/>
            <a:p>
              <a:endParaRPr lang="en-IL"/>
            </a:p>
          </p:txBody>
        </p:sp>
      </p:grpSp>
      <p:grpSp>
        <p:nvGrpSpPr>
          <p:cNvPr id="4" name="Group 4"/>
          <p:cNvGrpSpPr/>
          <p:nvPr/>
        </p:nvGrpSpPr>
        <p:grpSpPr>
          <a:xfrm>
            <a:off x="8611724" y="-865713"/>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D47A1"/>
            </a:solidFill>
          </p:spPr>
          <p:txBody>
            <a:bodyPr/>
            <a:lstStyle/>
            <a:p>
              <a:endParaRPr lang="en-IL"/>
            </a:p>
          </p:txBody>
        </p:sp>
      </p:grpSp>
      <p:graphicFrame>
        <p:nvGraphicFramePr>
          <p:cNvPr id="6" name="Table 6"/>
          <p:cNvGraphicFramePr>
            <a:graphicFrameLocks noGrp="1"/>
          </p:cNvGraphicFramePr>
          <p:nvPr/>
        </p:nvGraphicFramePr>
        <p:xfrm>
          <a:off x="3474086" y="2939071"/>
          <a:ext cx="11774020" cy="6938011"/>
        </p:xfrm>
        <a:graphic>
          <a:graphicData uri="http://schemas.openxmlformats.org/drawingml/2006/table">
            <a:tbl>
              <a:tblPr/>
              <a:tblGrid>
                <a:gridCol w="3480029">
                  <a:extLst>
                    <a:ext uri="{9D8B030D-6E8A-4147-A177-3AD203B41FA5}">
                      <a16:colId xmlns:a16="http://schemas.microsoft.com/office/drawing/2014/main" val="20000"/>
                    </a:ext>
                  </a:extLst>
                </a:gridCol>
                <a:gridCol w="2329880">
                  <a:extLst>
                    <a:ext uri="{9D8B030D-6E8A-4147-A177-3AD203B41FA5}">
                      <a16:colId xmlns:a16="http://schemas.microsoft.com/office/drawing/2014/main" val="20001"/>
                    </a:ext>
                  </a:extLst>
                </a:gridCol>
                <a:gridCol w="3083466">
                  <a:extLst>
                    <a:ext uri="{9D8B030D-6E8A-4147-A177-3AD203B41FA5}">
                      <a16:colId xmlns:a16="http://schemas.microsoft.com/office/drawing/2014/main" val="20002"/>
                    </a:ext>
                  </a:extLst>
                </a:gridCol>
                <a:gridCol w="2880645">
                  <a:extLst>
                    <a:ext uri="{9D8B030D-6E8A-4147-A177-3AD203B41FA5}">
                      <a16:colId xmlns:a16="http://schemas.microsoft.com/office/drawing/2014/main" val="20003"/>
                    </a:ext>
                  </a:extLst>
                </a:gridCol>
              </a:tblGrid>
              <a:tr h="1181875">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Fira Sans Bold"/>
                          <a:ea typeface="Fira Sans Bold"/>
                          <a:cs typeface="Fira Sans Bold"/>
                          <a:sym typeface="Fira Sans Bold"/>
                        </a:rPr>
                        <a:t>Our Application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35510">
                <a:tc>
                  <a:txBody>
                    <a:bodyPr/>
                    <a:lstStyle/>
                    <a:p>
                      <a:pPr algn="ctr">
                        <a:lnSpc>
                          <a:spcPts val="2800"/>
                        </a:lnSpc>
                        <a:defRPr/>
                      </a:pPr>
                      <a:r>
                        <a:rPr lang="en-US" sz="2000">
                          <a:solidFill>
                            <a:srgbClr val="000000"/>
                          </a:solidFill>
                          <a:latin typeface="Fira Sans"/>
                          <a:ea typeface="Fira Sans"/>
                          <a:cs typeface="Fira Sans"/>
                          <a:sym typeface="Fira Sans"/>
                        </a:rPr>
                        <a:t>User interface and experience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35510">
                <a:tc>
                  <a:txBody>
                    <a:bodyPr/>
                    <a:lstStyle/>
                    <a:p>
                      <a:pPr algn="ctr">
                        <a:lnSpc>
                          <a:spcPts val="2800"/>
                        </a:lnSpc>
                        <a:defRPr/>
                      </a:pPr>
                      <a:r>
                        <a:rPr lang="en-US" sz="2000">
                          <a:solidFill>
                            <a:srgbClr val="000000"/>
                          </a:solidFill>
                          <a:latin typeface="Fira Sans"/>
                          <a:ea typeface="Fira Sans"/>
                          <a:cs typeface="Fira Sans"/>
                          <a:sym typeface="Fira Sans"/>
                        </a:rPr>
                        <a:t>Data integration capabilites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35510">
                <a:tc>
                  <a:txBody>
                    <a:bodyPr/>
                    <a:lstStyle/>
                    <a:p>
                      <a:pPr algn="ctr">
                        <a:lnSpc>
                          <a:spcPts val="2800"/>
                        </a:lnSpc>
                        <a:defRPr/>
                      </a:pPr>
                      <a:r>
                        <a:rPr lang="en-US" sz="2000">
                          <a:solidFill>
                            <a:srgbClr val="000000"/>
                          </a:solidFill>
                          <a:latin typeface="Fira Sans"/>
                          <a:ea typeface="Fira Sans"/>
                          <a:cs typeface="Fira Sans"/>
                          <a:sym typeface="Fira Sans"/>
                        </a:rPr>
                        <a:t>Reporting and Analytics Tools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4803">
                <a:tc>
                  <a:txBody>
                    <a:bodyPr/>
                    <a:lstStyle/>
                    <a:p>
                      <a:pPr algn="ctr">
                        <a:lnSpc>
                          <a:spcPts val="2800"/>
                        </a:lnSpc>
                        <a:defRPr/>
                      </a:pPr>
                      <a:r>
                        <a:rPr lang="en-US" sz="2000">
                          <a:solidFill>
                            <a:srgbClr val="000000"/>
                          </a:solidFill>
                          <a:latin typeface="Fira Sans"/>
                          <a:ea typeface="Fira Sans"/>
                          <a:cs typeface="Fira Sans"/>
                          <a:sym typeface="Fira Sans"/>
                        </a:rPr>
                        <a:t>Scalablity and flexibility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4803">
                <a:tc>
                  <a:txBody>
                    <a:bodyPr/>
                    <a:lstStyle/>
                    <a:p>
                      <a:pPr algn="ctr">
                        <a:lnSpc>
                          <a:spcPts val="2800"/>
                        </a:lnSpc>
                        <a:defRPr/>
                      </a:pPr>
                      <a:r>
                        <a:rPr lang="en-US" sz="2000">
                          <a:solidFill>
                            <a:srgbClr val="000000"/>
                          </a:solidFill>
                          <a:latin typeface="Fira Sans"/>
                          <a:ea typeface="Fira Sans"/>
                          <a:cs typeface="Fira Sans"/>
                          <a:sym typeface="Fira Sans"/>
                        </a:rPr>
                        <a:t>Mobile Accessibility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Freeform 7"/>
          <p:cNvSpPr/>
          <p:nvPr/>
        </p:nvSpPr>
        <p:spPr>
          <a:xfrm>
            <a:off x="9688701" y="3248916"/>
            <a:ext cx="2301739" cy="677967"/>
          </a:xfrm>
          <a:custGeom>
            <a:avLst/>
            <a:gdLst/>
            <a:ahLst/>
            <a:cxnLst/>
            <a:rect l="l" t="t" r="r" b="b"/>
            <a:pathLst>
              <a:path w="2301739" h="677967">
                <a:moveTo>
                  <a:pt x="0" y="0"/>
                </a:moveTo>
                <a:lnTo>
                  <a:pt x="2301739" y="0"/>
                </a:lnTo>
                <a:lnTo>
                  <a:pt x="2301739" y="677966"/>
                </a:lnTo>
                <a:lnTo>
                  <a:pt x="0" y="677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8" name="Freeform 8"/>
          <p:cNvSpPr/>
          <p:nvPr/>
        </p:nvSpPr>
        <p:spPr>
          <a:xfrm>
            <a:off x="13181065" y="2939071"/>
            <a:ext cx="1364454" cy="1364454"/>
          </a:xfrm>
          <a:custGeom>
            <a:avLst/>
            <a:gdLst/>
            <a:ahLst/>
            <a:cxnLst/>
            <a:rect l="l" t="t" r="r" b="b"/>
            <a:pathLst>
              <a:path w="1364454" h="1364454">
                <a:moveTo>
                  <a:pt x="0" y="0"/>
                </a:moveTo>
                <a:lnTo>
                  <a:pt x="1364454" y="0"/>
                </a:lnTo>
                <a:lnTo>
                  <a:pt x="1364454" y="1364455"/>
                </a:lnTo>
                <a:lnTo>
                  <a:pt x="0" y="1364455"/>
                </a:lnTo>
                <a:lnTo>
                  <a:pt x="0" y="0"/>
                </a:lnTo>
                <a:close/>
              </a:path>
            </a:pathLst>
          </a:custGeom>
          <a:blipFill>
            <a:blip r:embed="rId4"/>
            <a:stretch>
              <a:fillRect/>
            </a:stretch>
          </a:blipFill>
        </p:spPr>
        <p:txBody>
          <a:bodyPr/>
          <a:lstStyle/>
          <a:p>
            <a:endParaRPr lang="en-IL"/>
          </a:p>
        </p:txBody>
      </p:sp>
      <p:sp>
        <p:nvSpPr>
          <p:cNvPr id="9" name="Freeform 9"/>
          <p:cNvSpPr/>
          <p:nvPr/>
        </p:nvSpPr>
        <p:spPr>
          <a:xfrm>
            <a:off x="7746186" y="4303526"/>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0" name="TextBox 10"/>
          <p:cNvSpPr txBox="1"/>
          <p:nvPr/>
        </p:nvSpPr>
        <p:spPr>
          <a:xfrm>
            <a:off x="360712" y="234863"/>
            <a:ext cx="6629142" cy="1971675"/>
          </a:xfrm>
          <a:prstGeom prst="rect">
            <a:avLst/>
          </a:prstGeom>
        </p:spPr>
        <p:txBody>
          <a:bodyPr lIns="0" tIns="0" rIns="0" bIns="0" rtlCol="0" anchor="t">
            <a:spAutoFit/>
          </a:bodyPr>
          <a:lstStyle/>
          <a:p>
            <a:pPr marL="0" lvl="0" indent="0" algn="l">
              <a:lnSpc>
                <a:spcPts val="7800"/>
              </a:lnSpc>
              <a:spcBef>
                <a:spcPct val="0"/>
              </a:spcBef>
            </a:pPr>
            <a:r>
              <a:rPr lang="en-US" sz="6000" b="1" spc="-60">
                <a:solidFill>
                  <a:srgbClr val="000000"/>
                </a:solidFill>
                <a:latin typeface="Fira Sans Medium"/>
                <a:ea typeface="Fira Sans Medium"/>
                <a:cs typeface="Fira Sans Medium"/>
                <a:sym typeface="Fira Sans Medium"/>
              </a:rPr>
              <a:t>Comparison to existing solutions</a:t>
            </a:r>
          </a:p>
        </p:txBody>
      </p:sp>
      <p:sp>
        <p:nvSpPr>
          <p:cNvPr id="11" name="Freeform 11"/>
          <p:cNvSpPr/>
          <p:nvPr/>
        </p:nvSpPr>
        <p:spPr>
          <a:xfrm>
            <a:off x="7746186" y="5568102"/>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2" name="Freeform 12"/>
          <p:cNvSpPr/>
          <p:nvPr/>
        </p:nvSpPr>
        <p:spPr>
          <a:xfrm>
            <a:off x="7746186" y="6828654"/>
            <a:ext cx="749330" cy="839974"/>
          </a:xfrm>
          <a:custGeom>
            <a:avLst/>
            <a:gdLst/>
            <a:ahLst/>
            <a:cxnLst/>
            <a:rect l="l" t="t" r="r" b="b"/>
            <a:pathLst>
              <a:path w="749330" h="839974">
                <a:moveTo>
                  <a:pt x="0" y="0"/>
                </a:moveTo>
                <a:lnTo>
                  <a:pt x="749330" y="0"/>
                </a:lnTo>
                <a:lnTo>
                  <a:pt x="749330" y="839975"/>
                </a:lnTo>
                <a:lnTo>
                  <a:pt x="0" y="839975"/>
                </a:lnTo>
                <a:lnTo>
                  <a:pt x="0" y="0"/>
                </a:lnTo>
                <a:close/>
              </a:path>
            </a:pathLst>
          </a:custGeom>
          <a:blipFill>
            <a:blip r:embed="rId5"/>
            <a:stretch>
              <a:fillRect/>
            </a:stretch>
          </a:blipFill>
        </p:spPr>
        <p:txBody>
          <a:bodyPr/>
          <a:lstStyle/>
          <a:p>
            <a:endParaRPr lang="en-IL"/>
          </a:p>
        </p:txBody>
      </p:sp>
      <p:sp>
        <p:nvSpPr>
          <p:cNvPr id="13" name="Freeform 13"/>
          <p:cNvSpPr/>
          <p:nvPr/>
        </p:nvSpPr>
        <p:spPr>
          <a:xfrm>
            <a:off x="7746186" y="7913557"/>
            <a:ext cx="749330" cy="839974"/>
          </a:xfrm>
          <a:custGeom>
            <a:avLst/>
            <a:gdLst/>
            <a:ahLst/>
            <a:cxnLst/>
            <a:rect l="l" t="t" r="r" b="b"/>
            <a:pathLst>
              <a:path w="749330" h="839974">
                <a:moveTo>
                  <a:pt x="0" y="0"/>
                </a:moveTo>
                <a:lnTo>
                  <a:pt x="749330" y="0"/>
                </a:lnTo>
                <a:lnTo>
                  <a:pt x="749330" y="839975"/>
                </a:lnTo>
                <a:lnTo>
                  <a:pt x="0" y="839975"/>
                </a:lnTo>
                <a:lnTo>
                  <a:pt x="0" y="0"/>
                </a:lnTo>
                <a:close/>
              </a:path>
            </a:pathLst>
          </a:custGeom>
          <a:blipFill>
            <a:blip r:embed="rId5"/>
            <a:stretch>
              <a:fillRect/>
            </a:stretch>
          </a:blipFill>
        </p:spPr>
        <p:txBody>
          <a:bodyPr/>
          <a:lstStyle/>
          <a:p>
            <a:endParaRPr lang="en-IL"/>
          </a:p>
        </p:txBody>
      </p:sp>
      <p:sp>
        <p:nvSpPr>
          <p:cNvPr id="14" name="Freeform 14"/>
          <p:cNvSpPr/>
          <p:nvPr/>
        </p:nvSpPr>
        <p:spPr>
          <a:xfrm>
            <a:off x="7746186" y="8944032"/>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5" name="Freeform 15"/>
          <p:cNvSpPr/>
          <p:nvPr/>
        </p:nvSpPr>
        <p:spPr>
          <a:xfrm>
            <a:off x="10464905" y="4303526"/>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6" name="Freeform 16"/>
          <p:cNvSpPr/>
          <p:nvPr/>
        </p:nvSpPr>
        <p:spPr>
          <a:xfrm>
            <a:off x="10464905" y="5568102"/>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7" name="Freeform 17"/>
          <p:cNvSpPr/>
          <p:nvPr/>
        </p:nvSpPr>
        <p:spPr>
          <a:xfrm>
            <a:off x="10464905" y="6836701"/>
            <a:ext cx="749330" cy="839974"/>
          </a:xfrm>
          <a:custGeom>
            <a:avLst/>
            <a:gdLst/>
            <a:ahLst/>
            <a:cxnLst/>
            <a:rect l="l" t="t" r="r" b="b"/>
            <a:pathLst>
              <a:path w="749330" h="839974">
                <a:moveTo>
                  <a:pt x="0" y="0"/>
                </a:moveTo>
                <a:lnTo>
                  <a:pt x="749330" y="0"/>
                </a:lnTo>
                <a:lnTo>
                  <a:pt x="749330" y="839975"/>
                </a:lnTo>
                <a:lnTo>
                  <a:pt x="0" y="839975"/>
                </a:lnTo>
                <a:lnTo>
                  <a:pt x="0" y="0"/>
                </a:lnTo>
                <a:close/>
              </a:path>
            </a:pathLst>
          </a:custGeom>
          <a:blipFill>
            <a:blip r:embed="rId5"/>
            <a:stretch>
              <a:fillRect/>
            </a:stretch>
          </a:blipFill>
        </p:spPr>
        <p:txBody>
          <a:bodyPr/>
          <a:lstStyle/>
          <a:p>
            <a:endParaRPr lang="en-IL"/>
          </a:p>
        </p:txBody>
      </p:sp>
      <p:sp>
        <p:nvSpPr>
          <p:cNvPr id="18" name="Freeform 18"/>
          <p:cNvSpPr/>
          <p:nvPr/>
        </p:nvSpPr>
        <p:spPr>
          <a:xfrm>
            <a:off x="13488627" y="8944032"/>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19" name="Freeform 19"/>
          <p:cNvSpPr/>
          <p:nvPr/>
        </p:nvSpPr>
        <p:spPr>
          <a:xfrm>
            <a:off x="13488627" y="5568102"/>
            <a:ext cx="749330" cy="839974"/>
          </a:xfrm>
          <a:custGeom>
            <a:avLst/>
            <a:gdLst/>
            <a:ahLst/>
            <a:cxnLst/>
            <a:rect l="l" t="t" r="r" b="b"/>
            <a:pathLst>
              <a:path w="749330" h="839974">
                <a:moveTo>
                  <a:pt x="0" y="0"/>
                </a:moveTo>
                <a:lnTo>
                  <a:pt x="749330" y="0"/>
                </a:lnTo>
                <a:lnTo>
                  <a:pt x="749330" y="839974"/>
                </a:lnTo>
                <a:lnTo>
                  <a:pt x="0" y="839974"/>
                </a:lnTo>
                <a:lnTo>
                  <a:pt x="0" y="0"/>
                </a:lnTo>
                <a:close/>
              </a:path>
            </a:pathLst>
          </a:custGeom>
          <a:blipFill>
            <a:blip r:embed="rId5"/>
            <a:stretch>
              <a:fillRect/>
            </a:stretch>
          </a:blipFill>
        </p:spPr>
        <p:txBody>
          <a:bodyPr/>
          <a:lstStyle/>
          <a:p>
            <a:endParaRPr lang="en-IL"/>
          </a:p>
        </p:txBody>
      </p:sp>
      <p:sp>
        <p:nvSpPr>
          <p:cNvPr id="20" name="TextBox 20"/>
          <p:cNvSpPr txBox="1"/>
          <p:nvPr/>
        </p:nvSpPr>
        <p:spPr>
          <a:xfrm>
            <a:off x="17923523" y="9601173"/>
            <a:ext cx="21297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739725" y="6981375"/>
            <a:ext cx="3833244" cy="2996900"/>
          </a:xfrm>
          <a:custGeom>
            <a:avLst/>
            <a:gdLst/>
            <a:ahLst/>
            <a:cxnLst/>
            <a:rect l="l" t="t" r="r" b="b"/>
            <a:pathLst>
              <a:path w="3833244" h="2996900">
                <a:moveTo>
                  <a:pt x="0" y="0"/>
                </a:moveTo>
                <a:lnTo>
                  <a:pt x="3833244" y="0"/>
                </a:lnTo>
                <a:lnTo>
                  <a:pt x="3833244" y="2996900"/>
                </a:lnTo>
                <a:lnTo>
                  <a:pt x="0" y="2996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nvGrpSpPr>
          <p:cNvPr id="3" name="Group 3"/>
          <p:cNvGrpSpPr/>
          <p:nvPr/>
        </p:nvGrpSpPr>
        <p:grpSpPr>
          <a:xfrm>
            <a:off x="1582723" y="1436390"/>
            <a:ext cx="4764803" cy="7895306"/>
            <a:chOff x="0" y="0"/>
            <a:chExt cx="6353071" cy="10527074"/>
          </a:xfrm>
        </p:grpSpPr>
        <p:sp>
          <p:nvSpPr>
            <p:cNvPr id="4" name="Freeform 4"/>
            <p:cNvSpPr/>
            <p:nvPr/>
          </p:nvSpPr>
          <p:spPr>
            <a:xfrm>
              <a:off x="4322090" y="1817633"/>
              <a:ext cx="1535436" cy="1535436"/>
            </a:xfrm>
            <a:custGeom>
              <a:avLst/>
              <a:gdLst/>
              <a:ahLst/>
              <a:cxnLst/>
              <a:rect l="l" t="t" r="r" b="b"/>
              <a:pathLst>
                <a:path w="1535436" h="1535436">
                  <a:moveTo>
                    <a:pt x="0" y="0"/>
                  </a:moveTo>
                  <a:lnTo>
                    <a:pt x="1535436" y="0"/>
                  </a:lnTo>
                  <a:lnTo>
                    <a:pt x="1535436" y="1535436"/>
                  </a:lnTo>
                  <a:lnTo>
                    <a:pt x="0" y="1535436"/>
                  </a:lnTo>
                  <a:lnTo>
                    <a:pt x="0" y="0"/>
                  </a:lnTo>
                  <a:close/>
                </a:path>
              </a:pathLst>
            </a:custGeom>
            <a:blipFill>
              <a:blip r:embed="rId4"/>
              <a:stretch>
                <a:fillRect/>
              </a:stretch>
            </a:blipFill>
          </p:spPr>
          <p:txBody>
            <a:bodyPr/>
            <a:lstStyle/>
            <a:p>
              <a:endParaRPr lang="en-IL"/>
            </a:p>
          </p:txBody>
        </p:sp>
        <p:sp>
          <p:nvSpPr>
            <p:cNvPr id="5" name="Freeform 5"/>
            <p:cNvSpPr/>
            <p:nvPr/>
          </p:nvSpPr>
          <p:spPr>
            <a:xfrm>
              <a:off x="4081026" y="1630817"/>
              <a:ext cx="1532776" cy="1532776"/>
            </a:xfrm>
            <a:custGeom>
              <a:avLst/>
              <a:gdLst/>
              <a:ahLst/>
              <a:cxnLst/>
              <a:rect l="l" t="t" r="r" b="b"/>
              <a:pathLst>
                <a:path w="1532776" h="1532776">
                  <a:moveTo>
                    <a:pt x="0" y="0"/>
                  </a:moveTo>
                  <a:lnTo>
                    <a:pt x="1532776" y="0"/>
                  </a:lnTo>
                  <a:lnTo>
                    <a:pt x="1532776" y="1532776"/>
                  </a:lnTo>
                  <a:lnTo>
                    <a:pt x="0" y="1532776"/>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4273215" y="3385293"/>
              <a:ext cx="1392121" cy="1223649"/>
            </a:xfrm>
            <a:prstGeom prst="rect">
              <a:avLst/>
            </a:prstGeom>
          </p:spPr>
          <p:txBody>
            <a:bodyPr lIns="0" tIns="0" rIns="0" bIns="0" rtlCol="0" anchor="t">
              <a:spAutoFit/>
            </a:bodyPr>
            <a:lstStyle/>
            <a:p>
              <a:pPr algn="ctr">
                <a:lnSpc>
                  <a:spcPts val="2473"/>
                </a:lnSpc>
              </a:pPr>
              <a:r>
                <a:rPr lang="en-US" sz="1766">
                  <a:solidFill>
                    <a:srgbClr val="000000"/>
                  </a:solidFill>
                  <a:latin typeface="Fira Sans Light"/>
                  <a:ea typeface="Fira Sans Light"/>
                  <a:cs typeface="Fira Sans Light"/>
                  <a:sym typeface="Fira Sans Light"/>
                </a:rPr>
                <a:t>TypeScript</a:t>
              </a:r>
            </a:p>
            <a:p>
              <a:pPr algn="ctr">
                <a:lnSpc>
                  <a:spcPts val="2473"/>
                </a:lnSpc>
              </a:pPr>
              <a:r>
                <a:rPr lang="en-US" sz="1766">
                  <a:solidFill>
                    <a:srgbClr val="000000"/>
                  </a:solidFill>
                  <a:latin typeface="Fira Sans Light"/>
                  <a:ea typeface="Fira Sans Light"/>
                  <a:cs typeface="Fira Sans Light"/>
                  <a:sym typeface="Fira Sans Light"/>
                </a:rPr>
                <a:t>&amp;</a:t>
              </a:r>
            </a:p>
            <a:p>
              <a:pPr algn="ctr">
                <a:lnSpc>
                  <a:spcPts val="2473"/>
                </a:lnSpc>
                <a:spcBef>
                  <a:spcPct val="0"/>
                </a:spcBef>
              </a:pPr>
              <a:r>
                <a:rPr lang="en-US" sz="1766">
                  <a:solidFill>
                    <a:srgbClr val="000000"/>
                  </a:solidFill>
                  <a:latin typeface="Fira Sans Light"/>
                  <a:ea typeface="Fira Sans Light"/>
                  <a:cs typeface="Fira Sans Light"/>
                  <a:sym typeface="Fira Sans Light"/>
                </a:rPr>
                <a:t>JacaScript</a:t>
              </a:r>
            </a:p>
          </p:txBody>
        </p:sp>
        <p:grpSp>
          <p:nvGrpSpPr>
            <p:cNvPr id="7" name="Group 7"/>
            <p:cNvGrpSpPr/>
            <p:nvPr/>
          </p:nvGrpSpPr>
          <p:grpSpPr>
            <a:xfrm>
              <a:off x="0" y="583134"/>
              <a:ext cx="6353071" cy="9943940"/>
              <a:chOff x="0" y="0"/>
              <a:chExt cx="1420498" cy="2223389"/>
            </a:xfrm>
          </p:grpSpPr>
          <p:sp>
            <p:nvSpPr>
              <p:cNvPr id="8" name="Freeform 8"/>
              <p:cNvSpPr/>
              <p:nvPr/>
            </p:nvSpPr>
            <p:spPr>
              <a:xfrm>
                <a:off x="0" y="0"/>
                <a:ext cx="1420498" cy="2223389"/>
              </a:xfrm>
              <a:custGeom>
                <a:avLst/>
                <a:gdLst/>
                <a:ahLst/>
                <a:cxnLst/>
                <a:rect l="l" t="t" r="r" b="b"/>
                <a:pathLst>
                  <a:path w="1420498" h="2223389">
                    <a:moveTo>
                      <a:pt x="73207" y="0"/>
                    </a:moveTo>
                    <a:lnTo>
                      <a:pt x="1347291" y="0"/>
                    </a:lnTo>
                    <a:cubicBezTo>
                      <a:pt x="1366707" y="0"/>
                      <a:pt x="1385327" y="7713"/>
                      <a:pt x="1399056" y="21442"/>
                    </a:cubicBezTo>
                    <a:cubicBezTo>
                      <a:pt x="1412785" y="35171"/>
                      <a:pt x="1420498" y="53791"/>
                      <a:pt x="1420498" y="73207"/>
                    </a:cubicBezTo>
                    <a:lnTo>
                      <a:pt x="1420498" y="2150182"/>
                    </a:lnTo>
                    <a:cubicBezTo>
                      <a:pt x="1420498" y="2169597"/>
                      <a:pt x="1412785" y="2188218"/>
                      <a:pt x="1399056" y="2201947"/>
                    </a:cubicBezTo>
                    <a:cubicBezTo>
                      <a:pt x="1385327" y="2215676"/>
                      <a:pt x="1366707" y="2223389"/>
                      <a:pt x="1347291" y="2223389"/>
                    </a:cubicBezTo>
                    <a:lnTo>
                      <a:pt x="73207" y="2223389"/>
                    </a:lnTo>
                    <a:cubicBezTo>
                      <a:pt x="32776" y="2223389"/>
                      <a:pt x="0" y="2190613"/>
                      <a:pt x="0" y="2150182"/>
                    </a:cubicBezTo>
                    <a:lnTo>
                      <a:pt x="0" y="73207"/>
                    </a:lnTo>
                    <a:cubicBezTo>
                      <a:pt x="0" y="53791"/>
                      <a:pt x="7713" y="35171"/>
                      <a:pt x="21442" y="21442"/>
                    </a:cubicBezTo>
                    <a:cubicBezTo>
                      <a:pt x="35171" y="7713"/>
                      <a:pt x="53791" y="0"/>
                      <a:pt x="73207" y="0"/>
                    </a:cubicBezTo>
                    <a:close/>
                  </a:path>
                </a:pathLst>
              </a:custGeom>
              <a:solidFill>
                <a:srgbClr val="000000">
                  <a:alpha val="0"/>
                </a:srgbClr>
              </a:solidFill>
              <a:ln w="19050" cap="rnd">
                <a:solidFill>
                  <a:srgbClr val="000000"/>
                </a:solidFill>
                <a:prstDash val="dash"/>
                <a:round/>
              </a:ln>
            </p:spPr>
            <p:txBody>
              <a:bodyPr/>
              <a:lstStyle/>
              <a:p>
                <a:endParaRPr lang="en-IL"/>
              </a:p>
            </p:txBody>
          </p:sp>
          <p:sp>
            <p:nvSpPr>
              <p:cNvPr id="9" name="TextBox 9"/>
              <p:cNvSpPr txBox="1"/>
              <p:nvPr/>
            </p:nvSpPr>
            <p:spPr>
              <a:xfrm>
                <a:off x="0" y="-38100"/>
                <a:ext cx="1420498" cy="2261489"/>
              </a:xfrm>
              <a:prstGeom prst="rect">
                <a:avLst/>
              </a:prstGeom>
            </p:spPr>
            <p:txBody>
              <a:bodyPr lIns="50800" tIns="50800" rIns="50800" bIns="50800" rtlCol="0" anchor="ctr"/>
              <a:lstStyle/>
              <a:p>
                <a:pPr algn="ctr">
                  <a:lnSpc>
                    <a:spcPts val="2100"/>
                  </a:lnSpc>
                </a:pPr>
                <a:endParaRPr/>
              </a:p>
            </p:txBody>
          </p:sp>
        </p:grpSp>
        <p:sp>
          <p:nvSpPr>
            <p:cNvPr id="10" name="Freeform 10"/>
            <p:cNvSpPr/>
            <p:nvPr/>
          </p:nvSpPr>
          <p:spPr>
            <a:xfrm>
              <a:off x="458399" y="1630817"/>
              <a:ext cx="1530000" cy="1530000"/>
            </a:xfrm>
            <a:custGeom>
              <a:avLst/>
              <a:gdLst/>
              <a:ahLst/>
              <a:cxnLst/>
              <a:rect l="l" t="t" r="r" b="b"/>
              <a:pathLst>
                <a:path w="1530000" h="1530000">
                  <a:moveTo>
                    <a:pt x="0" y="0"/>
                  </a:moveTo>
                  <a:lnTo>
                    <a:pt x="1529999" y="0"/>
                  </a:lnTo>
                  <a:lnTo>
                    <a:pt x="1529999" y="1530000"/>
                  </a:lnTo>
                  <a:lnTo>
                    <a:pt x="0" y="1530000"/>
                  </a:lnTo>
                  <a:lnTo>
                    <a:pt x="0" y="0"/>
                  </a:lnTo>
                  <a:close/>
                </a:path>
              </a:pathLst>
            </a:custGeom>
            <a:blipFill>
              <a:blip r:embed="rId6"/>
              <a:stretch>
                <a:fillRect/>
              </a:stretch>
            </a:blipFill>
          </p:spPr>
          <p:txBody>
            <a:bodyPr/>
            <a:lstStyle/>
            <a:p>
              <a:endParaRPr lang="en-IL"/>
            </a:p>
          </p:txBody>
        </p:sp>
        <p:sp>
          <p:nvSpPr>
            <p:cNvPr id="11" name="TextBox 11"/>
            <p:cNvSpPr txBox="1"/>
            <p:nvPr/>
          </p:nvSpPr>
          <p:spPr>
            <a:xfrm>
              <a:off x="458399" y="3312192"/>
              <a:ext cx="1530000" cy="393390"/>
            </a:xfrm>
            <a:prstGeom prst="rect">
              <a:avLst/>
            </a:prstGeom>
          </p:spPr>
          <p:txBody>
            <a:bodyPr lIns="0" tIns="0" rIns="0" bIns="0" rtlCol="0" anchor="t">
              <a:spAutoFit/>
            </a:bodyPr>
            <a:lstStyle/>
            <a:p>
              <a:pPr algn="ctr">
                <a:lnSpc>
                  <a:spcPts val="2473"/>
                </a:lnSpc>
                <a:spcBef>
                  <a:spcPct val="0"/>
                </a:spcBef>
              </a:pPr>
              <a:r>
                <a:rPr lang="en-US" sz="1766">
                  <a:solidFill>
                    <a:srgbClr val="000000"/>
                  </a:solidFill>
                  <a:latin typeface="Fira Sans Light"/>
                  <a:ea typeface="Fira Sans Light"/>
                  <a:cs typeface="Fira Sans Light"/>
                  <a:sym typeface="Fira Sans Light"/>
                </a:rPr>
                <a:t>Next.JS 1.4</a:t>
              </a:r>
            </a:p>
          </p:txBody>
        </p:sp>
        <p:grpSp>
          <p:nvGrpSpPr>
            <p:cNvPr id="12" name="Group 12"/>
            <p:cNvGrpSpPr/>
            <p:nvPr/>
          </p:nvGrpSpPr>
          <p:grpSpPr>
            <a:xfrm>
              <a:off x="284455" y="1093442"/>
              <a:ext cx="5933165" cy="3515501"/>
              <a:chOff x="0" y="0"/>
              <a:chExt cx="1326610" cy="786039"/>
            </a:xfrm>
          </p:grpSpPr>
          <p:sp>
            <p:nvSpPr>
              <p:cNvPr id="13" name="Freeform 13"/>
              <p:cNvSpPr/>
              <p:nvPr/>
            </p:nvSpPr>
            <p:spPr>
              <a:xfrm>
                <a:off x="0" y="0"/>
                <a:ext cx="1326610" cy="786039"/>
              </a:xfrm>
              <a:custGeom>
                <a:avLst/>
                <a:gdLst/>
                <a:ahLst/>
                <a:cxnLst/>
                <a:rect l="l" t="t" r="r" b="b"/>
                <a:pathLst>
                  <a:path w="1326610" h="786039">
                    <a:moveTo>
                      <a:pt x="78388" y="0"/>
                    </a:moveTo>
                    <a:lnTo>
                      <a:pt x="1248222" y="0"/>
                    </a:lnTo>
                    <a:cubicBezTo>
                      <a:pt x="1291515" y="0"/>
                      <a:pt x="1326610" y="35095"/>
                      <a:pt x="1326610" y="78388"/>
                    </a:cubicBezTo>
                    <a:lnTo>
                      <a:pt x="1326610" y="707651"/>
                    </a:lnTo>
                    <a:cubicBezTo>
                      <a:pt x="1326610" y="750944"/>
                      <a:pt x="1291515" y="786039"/>
                      <a:pt x="1248222" y="786039"/>
                    </a:cubicBezTo>
                    <a:lnTo>
                      <a:pt x="78388" y="786039"/>
                    </a:lnTo>
                    <a:cubicBezTo>
                      <a:pt x="57598" y="786039"/>
                      <a:pt x="37660" y="777780"/>
                      <a:pt x="22959" y="763080"/>
                    </a:cubicBezTo>
                    <a:cubicBezTo>
                      <a:pt x="8259" y="748379"/>
                      <a:pt x="0" y="728441"/>
                      <a:pt x="0" y="707651"/>
                    </a:cubicBezTo>
                    <a:lnTo>
                      <a:pt x="0" y="78388"/>
                    </a:lnTo>
                    <a:cubicBezTo>
                      <a:pt x="0" y="57598"/>
                      <a:pt x="8259" y="37660"/>
                      <a:pt x="22959" y="22959"/>
                    </a:cubicBezTo>
                    <a:cubicBezTo>
                      <a:pt x="37660" y="8259"/>
                      <a:pt x="57598" y="0"/>
                      <a:pt x="78388"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14" name="TextBox 14"/>
              <p:cNvSpPr txBox="1"/>
              <p:nvPr/>
            </p:nvSpPr>
            <p:spPr>
              <a:xfrm>
                <a:off x="0" y="-38100"/>
                <a:ext cx="1326610" cy="824139"/>
              </a:xfrm>
              <a:prstGeom prst="rect">
                <a:avLst/>
              </a:prstGeom>
            </p:spPr>
            <p:txBody>
              <a:bodyPr lIns="50800" tIns="50800" rIns="50800" bIns="50800" rtlCol="0" anchor="ctr"/>
              <a:lstStyle/>
              <a:p>
                <a:pPr algn="ctr">
                  <a:lnSpc>
                    <a:spcPts val="2100"/>
                  </a:lnSpc>
                </a:pPr>
                <a:endParaRPr/>
              </a:p>
            </p:txBody>
          </p:sp>
        </p:grpSp>
        <p:sp>
          <p:nvSpPr>
            <p:cNvPr id="15" name="Freeform 15"/>
            <p:cNvSpPr/>
            <p:nvPr/>
          </p:nvSpPr>
          <p:spPr>
            <a:xfrm>
              <a:off x="2179134" y="1630817"/>
              <a:ext cx="1711157" cy="1483949"/>
            </a:xfrm>
            <a:custGeom>
              <a:avLst/>
              <a:gdLst/>
              <a:ahLst/>
              <a:cxnLst/>
              <a:rect l="l" t="t" r="r" b="b"/>
              <a:pathLst>
                <a:path w="1711157" h="1483949">
                  <a:moveTo>
                    <a:pt x="0" y="0"/>
                  </a:moveTo>
                  <a:lnTo>
                    <a:pt x="1711156" y="0"/>
                  </a:lnTo>
                  <a:lnTo>
                    <a:pt x="1711156" y="1483950"/>
                  </a:lnTo>
                  <a:lnTo>
                    <a:pt x="0" y="1483950"/>
                  </a:lnTo>
                  <a:lnTo>
                    <a:pt x="0" y="0"/>
                  </a:lnTo>
                  <a:close/>
                </a:path>
              </a:pathLst>
            </a:custGeom>
            <a:blipFill>
              <a:blip r:embed="rId7"/>
              <a:stretch>
                <a:fillRect/>
              </a:stretch>
            </a:blipFill>
          </p:spPr>
          <p:txBody>
            <a:bodyPr/>
            <a:lstStyle/>
            <a:p>
              <a:endParaRPr lang="en-IL"/>
            </a:p>
          </p:txBody>
        </p:sp>
        <p:sp>
          <p:nvSpPr>
            <p:cNvPr id="16" name="TextBox 16"/>
            <p:cNvSpPr txBox="1"/>
            <p:nvPr/>
          </p:nvSpPr>
          <p:spPr>
            <a:xfrm>
              <a:off x="2394862" y="3312192"/>
              <a:ext cx="1279699" cy="393390"/>
            </a:xfrm>
            <a:prstGeom prst="rect">
              <a:avLst/>
            </a:prstGeom>
          </p:spPr>
          <p:txBody>
            <a:bodyPr lIns="0" tIns="0" rIns="0" bIns="0" rtlCol="0" anchor="t">
              <a:spAutoFit/>
            </a:bodyPr>
            <a:lstStyle/>
            <a:p>
              <a:pPr algn="ctr">
                <a:lnSpc>
                  <a:spcPts val="2473"/>
                </a:lnSpc>
                <a:spcBef>
                  <a:spcPct val="0"/>
                </a:spcBef>
              </a:pPr>
              <a:r>
                <a:rPr lang="en-US" sz="1766">
                  <a:solidFill>
                    <a:srgbClr val="000000"/>
                  </a:solidFill>
                  <a:latin typeface="Fira Sans Light"/>
                  <a:ea typeface="Fira Sans Light"/>
                  <a:cs typeface="Fira Sans Light"/>
                  <a:sym typeface="Fira Sans Light"/>
                </a:rPr>
                <a:t>React</a:t>
              </a:r>
            </a:p>
          </p:txBody>
        </p:sp>
        <p:sp>
          <p:nvSpPr>
            <p:cNvPr id="17" name="TextBox 17"/>
            <p:cNvSpPr txBox="1"/>
            <p:nvPr/>
          </p:nvSpPr>
          <p:spPr>
            <a:xfrm>
              <a:off x="2274827" y="661156"/>
              <a:ext cx="1615463" cy="432286"/>
            </a:xfrm>
            <a:prstGeom prst="rect">
              <a:avLst/>
            </a:prstGeom>
          </p:spPr>
          <p:txBody>
            <a:bodyPr lIns="0" tIns="0" rIns="0" bIns="0" rtlCol="0" anchor="t">
              <a:spAutoFit/>
            </a:bodyPr>
            <a:lstStyle/>
            <a:p>
              <a:pPr algn="ctr">
                <a:lnSpc>
                  <a:spcPts val="2721"/>
                </a:lnSpc>
                <a:spcBef>
                  <a:spcPct val="0"/>
                </a:spcBef>
              </a:pPr>
              <a:r>
                <a:rPr lang="en-US" sz="1943">
                  <a:solidFill>
                    <a:srgbClr val="000000"/>
                  </a:solidFill>
                  <a:latin typeface="Fira Sans Light"/>
                  <a:ea typeface="Fira Sans Light"/>
                  <a:cs typeface="Fira Sans Light"/>
                  <a:sym typeface="Fira Sans Light"/>
                </a:rPr>
                <a:t>Framework</a:t>
              </a:r>
            </a:p>
          </p:txBody>
        </p:sp>
        <p:sp>
          <p:nvSpPr>
            <p:cNvPr id="18" name="Freeform 18"/>
            <p:cNvSpPr/>
            <p:nvPr/>
          </p:nvSpPr>
          <p:spPr>
            <a:xfrm>
              <a:off x="3499390" y="5837842"/>
              <a:ext cx="1728682" cy="1037209"/>
            </a:xfrm>
            <a:custGeom>
              <a:avLst/>
              <a:gdLst/>
              <a:ahLst/>
              <a:cxnLst/>
              <a:rect l="l" t="t" r="r" b="b"/>
              <a:pathLst>
                <a:path w="1728682" h="1037209">
                  <a:moveTo>
                    <a:pt x="0" y="0"/>
                  </a:moveTo>
                  <a:lnTo>
                    <a:pt x="1728682" y="0"/>
                  </a:lnTo>
                  <a:lnTo>
                    <a:pt x="1728682" y="1037209"/>
                  </a:lnTo>
                  <a:lnTo>
                    <a:pt x="0" y="1037209"/>
                  </a:lnTo>
                  <a:lnTo>
                    <a:pt x="0" y="0"/>
                  </a:lnTo>
                  <a:close/>
                </a:path>
              </a:pathLst>
            </a:custGeom>
            <a:blipFill>
              <a:blip r:embed="rId8"/>
              <a:stretch>
                <a:fillRect/>
              </a:stretch>
            </a:blipFill>
          </p:spPr>
          <p:txBody>
            <a:bodyPr/>
            <a:lstStyle/>
            <a:p>
              <a:endParaRPr lang="en-IL"/>
            </a:p>
          </p:txBody>
        </p:sp>
        <p:sp>
          <p:nvSpPr>
            <p:cNvPr id="19" name="TextBox 19"/>
            <p:cNvSpPr txBox="1"/>
            <p:nvPr/>
          </p:nvSpPr>
          <p:spPr>
            <a:xfrm>
              <a:off x="3499390" y="7072565"/>
              <a:ext cx="1684097" cy="393390"/>
            </a:xfrm>
            <a:prstGeom prst="rect">
              <a:avLst/>
            </a:prstGeom>
          </p:spPr>
          <p:txBody>
            <a:bodyPr lIns="0" tIns="0" rIns="0" bIns="0" rtlCol="0" anchor="t">
              <a:spAutoFit/>
            </a:bodyPr>
            <a:lstStyle/>
            <a:p>
              <a:pPr algn="ctr">
                <a:lnSpc>
                  <a:spcPts val="2473"/>
                </a:lnSpc>
                <a:spcBef>
                  <a:spcPct val="0"/>
                </a:spcBef>
              </a:pPr>
              <a:r>
                <a:rPr lang="en-US" sz="1766">
                  <a:solidFill>
                    <a:srgbClr val="000000"/>
                  </a:solidFill>
                  <a:latin typeface="Fira Sans Light"/>
                  <a:ea typeface="Fira Sans Light"/>
                  <a:cs typeface="Fira Sans Light"/>
                  <a:sym typeface="Fira Sans Light"/>
                </a:rPr>
                <a:t>Tailwind CSS</a:t>
              </a:r>
            </a:p>
          </p:txBody>
        </p:sp>
        <p:sp>
          <p:nvSpPr>
            <p:cNvPr id="20" name="Freeform 20"/>
            <p:cNvSpPr/>
            <p:nvPr/>
          </p:nvSpPr>
          <p:spPr>
            <a:xfrm>
              <a:off x="916270" y="5837842"/>
              <a:ext cx="1281238" cy="1281238"/>
            </a:xfrm>
            <a:custGeom>
              <a:avLst/>
              <a:gdLst/>
              <a:ahLst/>
              <a:cxnLst/>
              <a:rect l="l" t="t" r="r" b="b"/>
              <a:pathLst>
                <a:path w="1281238" h="1281238">
                  <a:moveTo>
                    <a:pt x="0" y="0"/>
                  </a:moveTo>
                  <a:lnTo>
                    <a:pt x="1281238" y="0"/>
                  </a:lnTo>
                  <a:lnTo>
                    <a:pt x="1281238" y="1281238"/>
                  </a:lnTo>
                  <a:lnTo>
                    <a:pt x="0" y="1281238"/>
                  </a:lnTo>
                  <a:lnTo>
                    <a:pt x="0" y="0"/>
                  </a:lnTo>
                  <a:close/>
                </a:path>
              </a:pathLst>
            </a:custGeom>
            <a:blipFill>
              <a:blip r:embed="rId9"/>
              <a:stretch>
                <a:fillRect/>
              </a:stretch>
            </a:blipFill>
          </p:spPr>
          <p:txBody>
            <a:bodyPr/>
            <a:lstStyle/>
            <a:p>
              <a:endParaRPr lang="en-IL"/>
            </a:p>
          </p:txBody>
        </p:sp>
        <p:sp>
          <p:nvSpPr>
            <p:cNvPr id="21" name="TextBox 21"/>
            <p:cNvSpPr txBox="1"/>
            <p:nvPr/>
          </p:nvSpPr>
          <p:spPr>
            <a:xfrm>
              <a:off x="882216" y="7194579"/>
              <a:ext cx="1349346" cy="393390"/>
            </a:xfrm>
            <a:prstGeom prst="rect">
              <a:avLst/>
            </a:prstGeom>
          </p:spPr>
          <p:txBody>
            <a:bodyPr lIns="0" tIns="0" rIns="0" bIns="0" rtlCol="0" anchor="t">
              <a:spAutoFit/>
            </a:bodyPr>
            <a:lstStyle/>
            <a:p>
              <a:pPr algn="ctr">
                <a:lnSpc>
                  <a:spcPts val="2473"/>
                </a:lnSpc>
                <a:spcBef>
                  <a:spcPct val="0"/>
                </a:spcBef>
              </a:pPr>
              <a:r>
                <a:rPr lang="en-US" sz="1766">
                  <a:solidFill>
                    <a:srgbClr val="000000"/>
                  </a:solidFill>
                  <a:latin typeface="Fira Sans Light"/>
                  <a:ea typeface="Fira Sans Light"/>
                  <a:cs typeface="Fira Sans Light"/>
                  <a:sym typeface="Fira Sans Light"/>
                </a:rPr>
                <a:t>Shadcn UI</a:t>
              </a:r>
            </a:p>
          </p:txBody>
        </p:sp>
        <p:grpSp>
          <p:nvGrpSpPr>
            <p:cNvPr id="22" name="Group 22"/>
            <p:cNvGrpSpPr/>
            <p:nvPr/>
          </p:nvGrpSpPr>
          <p:grpSpPr>
            <a:xfrm>
              <a:off x="234003" y="5487786"/>
              <a:ext cx="5933165" cy="2262129"/>
              <a:chOff x="0" y="0"/>
              <a:chExt cx="1326610" cy="505795"/>
            </a:xfrm>
          </p:grpSpPr>
          <p:sp>
            <p:nvSpPr>
              <p:cNvPr id="23" name="Freeform 23"/>
              <p:cNvSpPr/>
              <p:nvPr/>
            </p:nvSpPr>
            <p:spPr>
              <a:xfrm>
                <a:off x="0" y="0"/>
                <a:ext cx="1326610" cy="505795"/>
              </a:xfrm>
              <a:custGeom>
                <a:avLst/>
                <a:gdLst/>
                <a:ahLst/>
                <a:cxnLst/>
                <a:rect l="l" t="t" r="r" b="b"/>
                <a:pathLst>
                  <a:path w="1326610" h="505795">
                    <a:moveTo>
                      <a:pt x="78388" y="0"/>
                    </a:moveTo>
                    <a:lnTo>
                      <a:pt x="1248222" y="0"/>
                    </a:lnTo>
                    <a:cubicBezTo>
                      <a:pt x="1291515" y="0"/>
                      <a:pt x="1326610" y="35095"/>
                      <a:pt x="1326610" y="78388"/>
                    </a:cubicBezTo>
                    <a:lnTo>
                      <a:pt x="1326610" y="427407"/>
                    </a:lnTo>
                    <a:cubicBezTo>
                      <a:pt x="1326610" y="448196"/>
                      <a:pt x="1318352" y="468135"/>
                      <a:pt x="1303651" y="482835"/>
                    </a:cubicBezTo>
                    <a:cubicBezTo>
                      <a:pt x="1288950" y="497536"/>
                      <a:pt x="1269012" y="505795"/>
                      <a:pt x="1248222" y="505795"/>
                    </a:cubicBezTo>
                    <a:lnTo>
                      <a:pt x="78388" y="505795"/>
                    </a:lnTo>
                    <a:cubicBezTo>
                      <a:pt x="57598" y="505795"/>
                      <a:pt x="37660" y="497536"/>
                      <a:pt x="22959" y="482835"/>
                    </a:cubicBezTo>
                    <a:cubicBezTo>
                      <a:pt x="8259" y="468135"/>
                      <a:pt x="0" y="448196"/>
                      <a:pt x="0" y="427407"/>
                    </a:cubicBezTo>
                    <a:lnTo>
                      <a:pt x="0" y="78388"/>
                    </a:lnTo>
                    <a:cubicBezTo>
                      <a:pt x="0" y="57598"/>
                      <a:pt x="8259" y="37660"/>
                      <a:pt x="22959" y="22959"/>
                    </a:cubicBezTo>
                    <a:cubicBezTo>
                      <a:pt x="37660" y="8259"/>
                      <a:pt x="57598" y="0"/>
                      <a:pt x="78388"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24" name="TextBox 24"/>
              <p:cNvSpPr txBox="1"/>
              <p:nvPr/>
            </p:nvSpPr>
            <p:spPr>
              <a:xfrm>
                <a:off x="0" y="-38100"/>
                <a:ext cx="1326610" cy="543895"/>
              </a:xfrm>
              <a:prstGeom prst="rect">
                <a:avLst/>
              </a:prstGeom>
            </p:spPr>
            <p:txBody>
              <a:bodyPr lIns="50800" tIns="50800" rIns="50800" bIns="50800" rtlCol="0" anchor="ctr"/>
              <a:lstStyle/>
              <a:p>
                <a:pPr algn="ctr">
                  <a:lnSpc>
                    <a:spcPts val="2100"/>
                  </a:lnSpc>
                </a:pPr>
                <a:endParaRPr/>
              </a:p>
            </p:txBody>
          </p:sp>
        </p:grpSp>
        <p:sp>
          <p:nvSpPr>
            <p:cNvPr id="25" name="Freeform 25"/>
            <p:cNvSpPr/>
            <p:nvPr/>
          </p:nvSpPr>
          <p:spPr>
            <a:xfrm>
              <a:off x="1982270" y="8602471"/>
              <a:ext cx="2436632" cy="1422384"/>
            </a:xfrm>
            <a:custGeom>
              <a:avLst/>
              <a:gdLst/>
              <a:ahLst/>
              <a:cxnLst/>
              <a:rect l="l" t="t" r="r" b="b"/>
              <a:pathLst>
                <a:path w="2436632" h="1422384">
                  <a:moveTo>
                    <a:pt x="0" y="0"/>
                  </a:moveTo>
                  <a:lnTo>
                    <a:pt x="2436632" y="0"/>
                  </a:lnTo>
                  <a:lnTo>
                    <a:pt x="2436632" y="1422384"/>
                  </a:lnTo>
                  <a:lnTo>
                    <a:pt x="0" y="1422384"/>
                  </a:lnTo>
                  <a:lnTo>
                    <a:pt x="0" y="0"/>
                  </a:lnTo>
                  <a:close/>
                </a:path>
              </a:pathLst>
            </a:custGeom>
            <a:blipFill>
              <a:blip r:embed="rId10"/>
              <a:stretch>
                <a:fillRect/>
              </a:stretch>
            </a:blipFill>
          </p:spPr>
          <p:txBody>
            <a:bodyPr/>
            <a:lstStyle/>
            <a:p>
              <a:endParaRPr lang="en-IL"/>
            </a:p>
          </p:txBody>
        </p:sp>
        <p:sp>
          <p:nvSpPr>
            <p:cNvPr id="26" name="TextBox 26"/>
            <p:cNvSpPr txBox="1"/>
            <p:nvPr/>
          </p:nvSpPr>
          <p:spPr>
            <a:xfrm>
              <a:off x="2661294" y="9986755"/>
              <a:ext cx="1078583" cy="393390"/>
            </a:xfrm>
            <a:prstGeom prst="rect">
              <a:avLst/>
            </a:prstGeom>
          </p:spPr>
          <p:txBody>
            <a:bodyPr lIns="0" tIns="0" rIns="0" bIns="0" rtlCol="0" anchor="t">
              <a:spAutoFit/>
            </a:bodyPr>
            <a:lstStyle/>
            <a:p>
              <a:pPr algn="ctr">
                <a:lnSpc>
                  <a:spcPts val="2473"/>
                </a:lnSpc>
                <a:spcBef>
                  <a:spcPct val="0"/>
                </a:spcBef>
              </a:pPr>
              <a:r>
                <a:rPr lang="en-US" sz="1766">
                  <a:solidFill>
                    <a:srgbClr val="000000"/>
                  </a:solidFill>
                  <a:latin typeface="Fira Sans Light"/>
                  <a:ea typeface="Fira Sans Light"/>
                  <a:cs typeface="Fira Sans Light"/>
                  <a:sym typeface="Fira Sans Light"/>
                </a:rPr>
                <a:t>Zustand</a:t>
              </a:r>
            </a:p>
          </p:txBody>
        </p:sp>
        <p:grpSp>
          <p:nvGrpSpPr>
            <p:cNvPr id="27" name="Group 27"/>
            <p:cNvGrpSpPr/>
            <p:nvPr/>
          </p:nvGrpSpPr>
          <p:grpSpPr>
            <a:xfrm>
              <a:off x="234003" y="8479196"/>
              <a:ext cx="5933165" cy="1900949"/>
              <a:chOff x="0" y="0"/>
              <a:chExt cx="1326610" cy="425038"/>
            </a:xfrm>
          </p:grpSpPr>
          <p:sp>
            <p:nvSpPr>
              <p:cNvPr id="28" name="Freeform 28"/>
              <p:cNvSpPr/>
              <p:nvPr/>
            </p:nvSpPr>
            <p:spPr>
              <a:xfrm>
                <a:off x="0" y="0"/>
                <a:ext cx="1326610" cy="425038"/>
              </a:xfrm>
              <a:custGeom>
                <a:avLst/>
                <a:gdLst/>
                <a:ahLst/>
                <a:cxnLst/>
                <a:rect l="l" t="t" r="r" b="b"/>
                <a:pathLst>
                  <a:path w="1326610" h="425038">
                    <a:moveTo>
                      <a:pt x="78388" y="0"/>
                    </a:moveTo>
                    <a:lnTo>
                      <a:pt x="1248222" y="0"/>
                    </a:lnTo>
                    <a:cubicBezTo>
                      <a:pt x="1291515" y="0"/>
                      <a:pt x="1326610" y="35095"/>
                      <a:pt x="1326610" y="78388"/>
                    </a:cubicBezTo>
                    <a:lnTo>
                      <a:pt x="1326610" y="346650"/>
                    </a:lnTo>
                    <a:cubicBezTo>
                      <a:pt x="1326610" y="367440"/>
                      <a:pt x="1318352" y="387378"/>
                      <a:pt x="1303651" y="402078"/>
                    </a:cubicBezTo>
                    <a:cubicBezTo>
                      <a:pt x="1288950" y="416779"/>
                      <a:pt x="1269012" y="425038"/>
                      <a:pt x="1248222" y="425038"/>
                    </a:cubicBezTo>
                    <a:lnTo>
                      <a:pt x="78388" y="425038"/>
                    </a:lnTo>
                    <a:cubicBezTo>
                      <a:pt x="57598" y="425038"/>
                      <a:pt x="37660" y="416779"/>
                      <a:pt x="22959" y="402078"/>
                    </a:cubicBezTo>
                    <a:cubicBezTo>
                      <a:pt x="8259" y="387378"/>
                      <a:pt x="0" y="367440"/>
                      <a:pt x="0" y="346650"/>
                    </a:cubicBezTo>
                    <a:lnTo>
                      <a:pt x="0" y="78388"/>
                    </a:lnTo>
                    <a:cubicBezTo>
                      <a:pt x="0" y="57598"/>
                      <a:pt x="8259" y="37660"/>
                      <a:pt x="22959" y="22959"/>
                    </a:cubicBezTo>
                    <a:cubicBezTo>
                      <a:pt x="37660" y="8259"/>
                      <a:pt x="57598" y="0"/>
                      <a:pt x="78388"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29" name="TextBox 29"/>
              <p:cNvSpPr txBox="1"/>
              <p:nvPr/>
            </p:nvSpPr>
            <p:spPr>
              <a:xfrm>
                <a:off x="0" y="-38100"/>
                <a:ext cx="1326610" cy="463138"/>
              </a:xfrm>
              <a:prstGeom prst="rect">
                <a:avLst/>
              </a:prstGeom>
            </p:spPr>
            <p:txBody>
              <a:bodyPr lIns="50800" tIns="50800" rIns="50800" bIns="50800" rtlCol="0" anchor="ctr"/>
              <a:lstStyle/>
              <a:p>
                <a:pPr algn="ctr">
                  <a:lnSpc>
                    <a:spcPts val="2100"/>
                  </a:lnSpc>
                </a:pPr>
                <a:endParaRPr/>
              </a:p>
            </p:txBody>
          </p:sp>
        </p:grpSp>
        <p:sp>
          <p:nvSpPr>
            <p:cNvPr id="30" name="TextBox 30"/>
            <p:cNvSpPr txBox="1"/>
            <p:nvPr/>
          </p:nvSpPr>
          <p:spPr>
            <a:xfrm>
              <a:off x="1781463" y="7969868"/>
              <a:ext cx="2838246" cy="432286"/>
            </a:xfrm>
            <a:prstGeom prst="rect">
              <a:avLst/>
            </a:prstGeom>
          </p:spPr>
          <p:txBody>
            <a:bodyPr lIns="0" tIns="0" rIns="0" bIns="0" rtlCol="0" anchor="t">
              <a:spAutoFit/>
            </a:bodyPr>
            <a:lstStyle/>
            <a:p>
              <a:pPr algn="ctr">
                <a:lnSpc>
                  <a:spcPts val="2721"/>
                </a:lnSpc>
                <a:spcBef>
                  <a:spcPct val="0"/>
                </a:spcBef>
              </a:pPr>
              <a:r>
                <a:rPr lang="en-US" sz="1943">
                  <a:solidFill>
                    <a:srgbClr val="000000"/>
                  </a:solidFill>
                  <a:latin typeface="Fira Sans Light"/>
                  <a:ea typeface="Fira Sans Light"/>
                  <a:cs typeface="Fira Sans Light"/>
                  <a:sym typeface="Fira Sans Light"/>
                </a:rPr>
                <a:t>State Management</a:t>
              </a:r>
            </a:p>
          </p:txBody>
        </p:sp>
        <p:sp>
          <p:nvSpPr>
            <p:cNvPr id="31" name="TextBox 31"/>
            <p:cNvSpPr txBox="1"/>
            <p:nvPr/>
          </p:nvSpPr>
          <p:spPr>
            <a:xfrm>
              <a:off x="1193879" y="5035879"/>
              <a:ext cx="4013414" cy="432286"/>
            </a:xfrm>
            <a:prstGeom prst="rect">
              <a:avLst/>
            </a:prstGeom>
          </p:spPr>
          <p:txBody>
            <a:bodyPr lIns="0" tIns="0" rIns="0" bIns="0" rtlCol="0" anchor="t">
              <a:spAutoFit/>
            </a:bodyPr>
            <a:lstStyle/>
            <a:p>
              <a:pPr algn="ctr">
                <a:lnSpc>
                  <a:spcPts val="2721"/>
                </a:lnSpc>
                <a:spcBef>
                  <a:spcPct val="0"/>
                </a:spcBef>
              </a:pPr>
              <a:r>
                <a:rPr lang="en-US" sz="1943">
                  <a:solidFill>
                    <a:srgbClr val="000000"/>
                  </a:solidFill>
                  <a:latin typeface="Fira Sans Light"/>
                  <a:ea typeface="Fira Sans Light"/>
                  <a:cs typeface="Fira Sans Light"/>
                  <a:sym typeface="Fira Sans Light"/>
                </a:rPr>
                <a:t>User Interface Components</a:t>
              </a:r>
            </a:p>
          </p:txBody>
        </p:sp>
        <p:sp>
          <p:nvSpPr>
            <p:cNvPr id="32" name="TextBox 32"/>
            <p:cNvSpPr txBox="1"/>
            <p:nvPr/>
          </p:nvSpPr>
          <p:spPr>
            <a:xfrm>
              <a:off x="2006048" y="-47625"/>
              <a:ext cx="2057327" cy="547277"/>
            </a:xfrm>
            <a:prstGeom prst="rect">
              <a:avLst/>
            </a:prstGeom>
          </p:spPr>
          <p:txBody>
            <a:bodyPr lIns="0" tIns="0" rIns="0" bIns="0" rtlCol="0" anchor="t">
              <a:spAutoFit/>
            </a:bodyPr>
            <a:lstStyle/>
            <a:p>
              <a:pPr algn="ctr">
                <a:lnSpc>
                  <a:spcPts val="3463"/>
                </a:lnSpc>
                <a:spcBef>
                  <a:spcPct val="0"/>
                </a:spcBef>
              </a:pPr>
              <a:r>
                <a:rPr lang="en-US" sz="2473" b="1">
                  <a:solidFill>
                    <a:srgbClr val="000000"/>
                  </a:solidFill>
                  <a:latin typeface="Fira Sans Bold"/>
                  <a:ea typeface="Fira Sans Bold"/>
                  <a:cs typeface="Fira Sans Bold"/>
                  <a:sym typeface="Fira Sans Bold"/>
                </a:rPr>
                <a:t>Client Side</a:t>
              </a:r>
            </a:p>
          </p:txBody>
        </p:sp>
      </p:grpSp>
      <p:grpSp>
        <p:nvGrpSpPr>
          <p:cNvPr id="33" name="Group 33"/>
          <p:cNvGrpSpPr/>
          <p:nvPr/>
        </p:nvGrpSpPr>
        <p:grpSpPr>
          <a:xfrm>
            <a:off x="12481957" y="1416272"/>
            <a:ext cx="4487674" cy="3967770"/>
            <a:chOff x="0" y="0"/>
            <a:chExt cx="5983565" cy="5290360"/>
          </a:xfrm>
        </p:grpSpPr>
        <p:grpSp>
          <p:nvGrpSpPr>
            <p:cNvPr id="34" name="Group 34"/>
            <p:cNvGrpSpPr/>
            <p:nvPr/>
          </p:nvGrpSpPr>
          <p:grpSpPr>
            <a:xfrm>
              <a:off x="0" y="635000"/>
              <a:ext cx="5983565" cy="4655360"/>
              <a:chOff x="0" y="0"/>
              <a:chExt cx="1181939" cy="919577"/>
            </a:xfrm>
          </p:grpSpPr>
          <p:sp>
            <p:nvSpPr>
              <p:cNvPr id="35" name="Freeform 35"/>
              <p:cNvSpPr/>
              <p:nvPr/>
            </p:nvSpPr>
            <p:spPr>
              <a:xfrm>
                <a:off x="0" y="0"/>
                <a:ext cx="1181939" cy="919577"/>
              </a:xfrm>
              <a:custGeom>
                <a:avLst/>
                <a:gdLst/>
                <a:ahLst/>
                <a:cxnLst/>
                <a:rect l="l" t="t" r="r" b="b"/>
                <a:pathLst>
                  <a:path w="1181939" h="919577">
                    <a:moveTo>
                      <a:pt x="87983" y="0"/>
                    </a:moveTo>
                    <a:lnTo>
                      <a:pt x="1093956" y="0"/>
                    </a:lnTo>
                    <a:cubicBezTo>
                      <a:pt x="1142548" y="0"/>
                      <a:pt x="1181939" y="39391"/>
                      <a:pt x="1181939" y="87983"/>
                    </a:cubicBezTo>
                    <a:lnTo>
                      <a:pt x="1181939" y="831595"/>
                    </a:lnTo>
                    <a:cubicBezTo>
                      <a:pt x="1181939" y="880186"/>
                      <a:pt x="1142548" y="919577"/>
                      <a:pt x="1093956" y="919577"/>
                    </a:cubicBezTo>
                    <a:lnTo>
                      <a:pt x="87983" y="919577"/>
                    </a:lnTo>
                    <a:cubicBezTo>
                      <a:pt x="39391" y="919577"/>
                      <a:pt x="0" y="880186"/>
                      <a:pt x="0" y="831595"/>
                    </a:cubicBezTo>
                    <a:lnTo>
                      <a:pt x="0" y="87983"/>
                    </a:lnTo>
                    <a:cubicBezTo>
                      <a:pt x="0" y="39391"/>
                      <a:pt x="39391" y="0"/>
                      <a:pt x="87983" y="0"/>
                    </a:cubicBezTo>
                    <a:close/>
                  </a:path>
                </a:pathLst>
              </a:custGeom>
              <a:solidFill>
                <a:srgbClr val="000000">
                  <a:alpha val="0"/>
                </a:srgbClr>
              </a:solidFill>
              <a:ln w="19050" cap="rnd">
                <a:solidFill>
                  <a:srgbClr val="000000"/>
                </a:solidFill>
                <a:prstDash val="dash"/>
                <a:round/>
              </a:ln>
            </p:spPr>
            <p:txBody>
              <a:bodyPr/>
              <a:lstStyle/>
              <a:p>
                <a:endParaRPr lang="en-IL"/>
              </a:p>
            </p:txBody>
          </p:sp>
          <p:sp>
            <p:nvSpPr>
              <p:cNvPr id="36" name="TextBox 36"/>
              <p:cNvSpPr txBox="1"/>
              <p:nvPr/>
            </p:nvSpPr>
            <p:spPr>
              <a:xfrm>
                <a:off x="0" y="-38100"/>
                <a:ext cx="1181939" cy="957677"/>
              </a:xfrm>
              <a:prstGeom prst="rect">
                <a:avLst/>
              </a:prstGeom>
            </p:spPr>
            <p:txBody>
              <a:bodyPr lIns="50800" tIns="50800" rIns="50800" bIns="50800" rtlCol="0" anchor="ctr"/>
              <a:lstStyle/>
              <a:p>
                <a:pPr algn="ctr">
                  <a:lnSpc>
                    <a:spcPts val="2100"/>
                  </a:lnSpc>
                </a:pPr>
                <a:endParaRPr/>
              </a:p>
            </p:txBody>
          </p:sp>
        </p:grpSp>
        <p:grpSp>
          <p:nvGrpSpPr>
            <p:cNvPr id="37" name="Group 37"/>
            <p:cNvGrpSpPr/>
            <p:nvPr/>
          </p:nvGrpSpPr>
          <p:grpSpPr>
            <a:xfrm>
              <a:off x="198611" y="2292785"/>
              <a:ext cx="2496138" cy="2570377"/>
              <a:chOff x="0" y="0"/>
              <a:chExt cx="493064" cy="507729"/>
            </a:xfrm>
          </p:grpSpPr>
          <p:sp>
            <p:nvSpPr>
              <p:cNvPr id="38" name="Freeform 38"/>
              <p:cNvSpPr/>
              <p:nvPr/>
            </p:nvSpPr>
            <p:spPr>
              <a:xfrm>
                <a:off x="0" y="0"/>
                <a:ext cx="493064" cy="507729"/>
              </a:xfrm>
              <a:custGeom>
                <a:avLst/>
                <a:gdLst/>
                <a:ahLst/>
                <a:cxnLst/>
                <a:rect l="l" t="t" r="r" b="b"/>
                <a:pathLst>
                  <a:path w="493064" h="507729">
                    <a:moveTo>
                      <a:pt x="210906" y="0"/>
                    </a:moveTo>
                    <a:lnTo>
                      <a:pt x="282158" y="0"/>
                    </a:lnTo>
                    <a:cubicBezTo>
                      <a:pt x="338094" y="0"/>
                      <a:pt x="391739" y="22220"/>
                      <a:pt x="431291" y="61773"/>
                    </a:cubicBezTo>
                    <a:cubicBezTo>
                      <a:pt x="470844" y="101325"/>
                      <a:pt x="493064" y="154970"/>
                      <a:pt x="493064" y="210906"/>
                    </a:cubicBezTo>
                    <a:lnTo>
                      <a:pt x="493064" y="296823"/>
                    </a:lnTo>
                    <a:cubicBezTo>
                      <a:pt x="493064" y="413303"/>
                      <a:pt x="398639" y="507729"/>
                      <a:pt x="282158" y="507729"/>
                    </a:cubicBezTo>
                    <a:lnTo>
                      <a:pt x="210906" y="507729"/>
                    </a:lnTo>
                    <a:cubicBezTo>
                      <a:pt x="154970" y="507729"/>
                      <a:pt x="101325" y="485508"/>
                      <a:pt x="61773" y="445956"/>
                    </a:cubicBezTo>
                    <a:cubicBezTo>
                      <a:pt x="22220" y="406403"/>
                      <a:pt x="0" y="352759"/>
                      <a:pt x="0" y="296823"/>
                    </a:cubicBezTo>
                    <a:lnTo>
                      <a:pt x="0" y="210906"/>
                    </a:lnTo>
                    <a:cubicBezTo>
                      <a:pt x="0" y="154970"/>
                      <a:pt x="22220" y="101325"/>
                      <a:pt x="61773" y="61773"/>
                    </a:cubicBezTo>
                    <a:cubicBezTo>
                      <a:pt x="101325" y="22220"/>
                      <a:pt x="154970" y="0"/>
                      <a:pt x="210906"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39" name="TextBox 39"/>
              <p:cNvSpPr txBox="1"/>
              <p:nvPr/>
            </p:nvSpPr>
            <p:spPr>
              <a:xfrm>
                <a:off x="0" y="-38100"/>
                <a:ext cx="493064" cy="545829"/>
              </a:xfrm>
              <a:prstGeom prst="rect">
                <a:avLst/>
              </a:prstGeom>
            </p:spPr>
            <p:txBody>
              <a:bodyPr lIns="50800" tIns="50800" rIns="50800" bIns="50800" rtlCol="0" anchor="ctr"/>
              <a:lstStyle/>
              <a:p>
                <a:pPr algn="ctr">
                  <a:lnSpc>
                    <a:spcPts val="2100"/>
                  </a:lnSpc>
                </a:pPr>
                <a:endParaRPr/>
              </a:p>
            </p:txBody>
          </p:sp>
        </p:grpSp>
        <p:sp>
          <p:nvSpPr>
            <p:cNvPr id="40" name="Freeform 40"/>
            <p:cNvSpPr/>
            <p:nvPr/>
          </p:nvSpPr>
          <p:spPr>
            <a:xfrm>
              <a:off x="589759" y="2385906"/>
              <a:ext cx="1689522" cy="1729886"/>
            </a:xfrm>
            <a:custGeom>
              <a:avLst/>
              <a:gdLst/>
              <a:ahLst/>
              <a:cxnLst/>
              <a:rect l="l" t="t" r="r" b="b"/>
              <a:pathLst>
                <a:path w="1689522" h="1729886">
                  <a:moveTo>
                    <a:pt x="0" y="0"/>
                  </a:moveTo>
                  <a:lnTo>
                    <a:pt x="1689522" y="0"/>
                  </a:lnTo>
                  <a:lnTo>
                    <a:pt x="1689522" y="1729886"/>
                  </a:lnTo>
                  <a:lnTo>
                    <a:pt x="0" y="1729886"/>
                  </a:lnTo>
                  <a:lnTo>
                    <a:pt x="0" y="0"/>
                  </a:lnTo>
                  <a:close/>
                </a:path>
              </a:pathLst>
            </a:custGeom>
            <a:blipFill>
              <a:blip r:embed="rId11"/>
              <a:stretch>
                <a:fillRect/>
              </a:stretch>
            </a:blipFill>
          </p:spPr>
          <p:txBody>
            <a:bodyPr/>
            <a:lstStyle/>
            <a:p>
              <a:endParaRPr lang="en-IL"/>
            </a:p>
          </p:txBody>
        </p:sp>
        <p:sp>
          <p:nvSpPr>
            <p:cNvPr id="41" name="TextBox 41"/>
            <p:cNvSpPr txBox="1"/>
            <p:nvPr/>
          </p:nvSpPr>
          <p:spPr>
            <a:xfrm>
              <a:off x="829555" y="4320249"/>
              <a:ext cx="1474047" cy="4497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Fira Sans Light"/>
                  <a:ea typeface="Fira Sans Light"/>
                  <a:cs typeface="Fira Sans Light"/>
                  <a:sym typeface="Fira Sans Light"/>
                </a:rPr>
                <a:t>Supabase</a:t>
              </a:r>
            </a:p>
          </p:txBody>
        </p:sp>
        <p:grpSp>
          <p:nvGrpSpPr>
            <p:cNvPr id="42" name="Group 42"/>
            <p:cNvGrpSpPr/>
            <p:nvPr/>
          </p:nvGrpSpPr>
          <p:grpSpPr>
            <a:xfrm>
              <a:off x="3205057" y="2201282"/>
              <a:ext cx="2496138" cy="2570377"/>
              <a:chOff x="0" y="0"/>
              <a:chExt cx="493064" cy="507729"/>
            </a:xfrm>
          </p:grpSpPr>
          <p:sp>
            <p:nvSpPr>
              <p:cNvPr id="43" name="Freeform 43"/>
              <p:cNvSpPr/>
              <p:nvPr/>
            </p:nvSpPr>
            <p:spPr>
              <a:xfrm>
                <a:off x="0" y="0"/>
                <a:ext cx="493064" cy="507729"/>
              </a:xfrm>
              <a:custGeom>
                <a:avLst/>
                <a:gdLst/>
                <a:ahLst/>
                <a:cxnLst/>
                <a:rect l="l" t="t" r="r" b="b"/>
                <a:pathLst>
                  <a:path w="493064" h="507729">
                    <a:moveTo>
                      <a:pt x="210906" y="0"/>
                    </a:moveTo>
                    <a:lnTo>
                      <a:pt x="282158" y="0"/>
                    </a:lnTo>
                    <a:cubicBezTo>
                      <a:pt x="338094" y="0"/>
                      <a:pt x="391739" y="22220"/>
                      <a:pt x="431291" y="61773"/>
                    </a:cubicBezTo>
                    <a:cubicBezTo>
                      <a:pt x="470844" y="101325"/>
                      <a:pt x="493064" y="154970"/>
                      <a:pt x="493064" y="210906"/>
                    </a:cubicBezTo>
                    <a:lnTo>
                      <a:pt x="493064" y="296823"/>
                    </a:lnTo>
                    <a:cubicBezTo>
                      <a:pt x="493064" y="413303"/>
                      <a:pt x="398639" y="507729"/>
                      <a:pt x="282158" y="507729"/>
                    </a:cubicBezTo>
                    <a:lnTo>
                      <a:pt x="210906" y="507729"/>
                    </a:lnTo>
                    <a:cubicBezTo>
                      <a:pt x="154970" y="507729"/>
                      <a:pt x="101325" y="485508"/>
                      <a:pt x="61773" y="445956"/>
                    </a:cubicBezTo>
                    <a:cubicBezTo>
                      <a:pt x="22220" y="406403"/>
                      <a:pt x="0" y="352759"/>
                      <a:pt x="0" y="296823"/>
                    </a:cubicBezTo>
                    <a:lnTo>
                      <a:pt x="0" y="210906"/>
                    </a:lnTo>
                    <a:cubicBezTo>
                      <a:pt x="0" y="154970"/>
                      <a:pt x="22220" y="101325"/>
                      <a:pt x="61773" y="61773"/>
                    </a:cubicBezTo>
                    <a:cubicBezTo>
                      <a:pt x="101325" y="22220"/>
                      <a:pt x="154970" y="0"/>
                      <a:pt x="210906"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44" name="TextBox 44"/>
              <p:cNvSpPr txBox="1"/>
              <p:nvPr/>
            </p:nvSpPr>
            <p:spPr>
              <a:xfrm>
                <a:off x="0" y="-38100"/>
                <a:ext cx="493064" cy="545829"/>
              </a:xfrm>
              <a:prstGeom prst="rect">
                <a:avLst/>
              </a:prstGeom>
            </p:spPr>
            <p:txBody>
              <a:bodyPr lIns="50800" tIns="50800" rIns="50800" bIns="50800" rtlCol="0" anchor="ctr"/>
              <a:lstStyle/>
              <a:p>
                <a:pPr algn="ctr">
                  <a:lnSpc>
                    <a:spcPts val="2100"/>
                  </a:lnSpc>
                </a:pPr>
                <a:endParaRPr/>
              </a:p>
            </p:txBody>
          </p:sp>
        </p:grpSp>
        <p:sp>
          <p:nvSpPr>
            <p:cNvPr id="45" name="Freeform 45"/>
            <p:cNvSpPr/>
            <p:nvPr/>
          </p:nvSpPr>
          <p:spPr>
            <a:xfrm>
              <a:off x="3575909" y="2302176"/>
              <a:ext cx="1729961" cy="1784023"/>
            </a:xfrm>
            <a:custGeom>
              <a:avLst/>
              <a:gdLst/>
              <a:ahLst/>
              <a:cxnLst/>
              <a:rect l="l" t="t" r="r" b="b"/>
              <a:pathLst>
                <a:path w="1729961" h="1784023">
                  <a:moveTo>
                    <a:pt x="0" y="0"/>
                  </a:moveTo>
                  <a:lnTo>
                    <a:pt x="1729961" y="0"/>
                  </a:lnTo>
                  <a:lnTo>
                    <a:pt x="1729961" y="1784023"/>
                  </a:lnTo>
                  <a:lnTo>
                    <a:pt x="0" y="1784023"/>
                  </a:lnTo>
                  <a:lnTo>
                    <a:pt x="0" y="0"/>
                  </a:lnTo>
                  <a:close/>
                </a:path>
              </a:pathLst>
            </a:custGeom>
            <a:blipFill>
              <a:blip r:embed="rId12"/>
              <a:stretch>
                <a:fillRect/>
              </a:stretch>
            </a:blipFill>
          </p:spPr>
          <p:txBody>
            <a:bodyPr/>
            <a:lstStyle/>
            <a:p>
              <a:endParaRPr lang="en-IL"/>
            </a:p>
          </p:txBody>
        </p:sp>
        <p:sp>
          <p:nvSpPr>
            <p:cNvPr id="46" name="TextBox 46"/>
            <p:cNvSpPr txBox="1"/>
            <p:nvPr/>
          </p:nvSpPr>
          <p:spPr>
            <a:xfrm>
              <a:off x="3478284" y="4236519"/>
              <a:ext cx="1872192" cy="449792"/>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Fira Sans Light"/>
                  <a:ea typeface="Fira Sans Light"/>
                  <a:cs typeface="Fira Sans Light"/>
                  <a:sym typeface="Fira Sans Light"/>
                </a:rPr>
                <a:t>PostgreSQL</a:t>
              </a:r>
            </a:p>
          </p:txBody>
        </p:sp>
        <p:sp>
          <p:nvSpPr>
            <p:cNvPr id="47" name="TextBox 47"/>
            <p:cNvSpPr txBox="1"/>
            <p:nvPr/>
          </p:nvSpPr>
          <p:spPr>
            <a:xfrm>
              <a:off x="1896259" y="-66675"/>
              <a:ext cx="2191048" cy="676275"/>
            </a:xfrm>
            <a:prstGeom prst="rect">
              <a:avLst/>
            </a:prstGeom>
          </p:spPr>
          <p:txBody>
            <a:bodyPr lIns="0" tIns="0" rIns="0" bIns="0" rtlCol="0" anchor="t">
              <a:spAutoFit/>
            </a:bodyPr>
            <a:lstStyle/>
            <a:p>
              <a:pPr algn="ctr">
                <a:lnSpc>
                  <a:spcPts val="4200"/>
                </a:lnSpc>
              </a:pPr>
              <a:r>
                <a:rPr lang="en-US" sz="3000" b="1">
                  <a:solidFill>
                    <a:srgbClr val="000000"/>
                  </a:solidFill>
                  <a:latin typeface="Fira Sans Bold"/>
                  <a:ea typeface="Fira Sans Bold"/>
                  <a:cs typeface="Fira Sans Bold"/>
                  <a:sym typeface="Fira Sans Bold"/>
                </a:rPr>
                <a:t>Database</a:t>
              </a:r>
            </a:p>
          </p:txBody>
        </p:sp>
        <p:sp>
          <p:nvSpPr>
            <p:cNvPr id="48" name="TextBox 48"/>
            <p:cNvSpPr txBox="1"/>
            <p:nvPr/>
          </p:nvSpPr>
          <p:spPr>
            <a:xfrm>
              <a:off x="532380" y="1774489"/>
              <a:ext cx="1828602" cy="493818"/>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Fira Sans Light"/>
                  <a:ea typeface="Fira Sans Light"/>
                  <a:cs typeface="Fira Sans Light"/>
                  <a:sym typeface="Fira Sans Light"/>
                </a:rPr>
                <a:t>Framework</a:t>
              </a:r>
            </a:p>
          </p:txBody>
        </p:sp>
      </p:grpSp>
      <p:sp>
        <p:nvSpPr>
          <p:cNvPr id="49" name="TextBox 49"/>
          <p:cNvSpPr txBox="1"/>
          <p:nvPr/>
        </p:nvSpPr>
        <p:spPr>
          <a:xfrm>
            <a:off x="344471" y="155048"/>
            <a:ext cx="7241307" cy="981075"/>
          </a:xfrm>
          <a:prstGeom prst="rect">
            <a:avLst/>
          </a:prstGeom>
        </p:spPr>
        <p:txBody>
          <a:bodyPr lIns="0" tIns="0" rIns="0" bIns="0" rtlCol="0" anchor="t">
            <a:spAutoFit/>
          </a:bodyPr>
          <a:lstStyle/>
          <a:p>
            <a:pPr algn="l">
              <a:lnSpc>
                <a:spcPts val="7800"/>
              </a:lnSpc>
              <a:spcBef>
                <a:spcPct val="0"/>
              </a:spcBef>
            </a:pPr>
            <a:r>
              <a:rPr lang="en-US" sz="6000" b="1" spc="-60">
                <a:solidFill>
                  <a:srgbClr val="000000"/>
                </a:solidFill>
                <a:latin typeface="Fira Sans Medium"/>
                <a:ea typeface="Fira Sans Medium"/>
                <a:cs typeface="Fira Sans Medium"/>
                <a:sym typeface="Fira Sans Medium"/>
              </a:rPr>
              <a:t>System Architecture</a:t>
            </a:r>
          </a:p>
        </p:txBody>
      </p:sp>
      <p:grpSp>
        <p:nvGrpSpPr>
          <p:cNvPr id="50" name="Group 50"/>
          <p:cNvGrpSpPr/>
          <p:nvPr/>
        </p:nvGrpSpPr>
        <p:grpSpPr>
          <a:xfrm>
            <a:off x="7396439" y="1436390"/>
            <a:ext cx="4037768" cy="6175634"/>
            <a:chOff x="0" y="0"/>
            <a:chExt cx="5383691" cy="8234179"/>
          </a:xfrm>
        </p:grpSpPr>
        <p:grpSp>
          <p:nvGrpSpPr>
            <p:cNvPr id="51" name="Group 51"/>
            <p:cNvGrpSpPr/>
            <p:nvPr/>
          </p:nvGrpSpPr>
          <p:grpSpPr>
            <a:xfrm>
              <a:off x="0" y="550463"/>
              <a:ext cx="5383691" cy="7683716"/>
              <a:chOff x="0" y="0"/>
              <a:chExt cx="1144272" cy="1633128"/>
            </a:xfrm>
          </p:grpSpPr>
          <p:sp>
            <p:nvSpPr>
              <p:cNvPr id="52" name="Freeform 52"/>
              <p:cNvSpPr/>
              <p:nvPr/>
            </p:nvSpPr>
            <p:spPr>
              <a:xfrm>
                <a:off x="0" y="0"/>
                <a:ext cx="1144272" cy="1633128"/>
              </a:xfrm>
              <a:custGeom>
                <a:avLst/>
                <a:gdLst/>
                <a:ahLst/>
                <a:cxnLst/>
                <a:rect l="l" t="t" r="r" b="b"/>
                <a:pathLst>
                  <a:path w="1144272" h="1633128">
                    <a:moveTo>
                      <a:pt x="90879" y="0"/>
                    </a:moveTo>
                    <a:lnTo>
                      <a:pt x="1053393" y="0"/>
                    </a:lnTo>
                    <a:cubicBezTo>
                      <a:pt x="1103584" y="0"/>
                      <a:pt x="1144272" y="40688"/>
                      <a:pt x="1144272" y="90879"/>
                    </a:cubicBezTo>
                    <a:lnTo>
                      <a:pt x="1144272" y="1542249"/>
                    </a:lnTo>
                    <a:cubicBezTo>
                      <a:pt x="1144272" y="1592440"/>
                      <a:pt x="1103584" y="1633128"/>
                      <a:pt x="1053393" y="1633128"/>
                    </a:cubicBezTo>
                    <a:lnTo>
                      <a:pt x="90879" y="1633128"/>
                    </a:lnTo>
                    <a:cubicBezTo>
                      <a:pt x="40688" y="1633128"/>
                      <a:pt x="0" y="1592440"/>
                      <a:pt x="0" y="1542249"/>
                    </a:cubicBezTo>
                    <a:lnTo>
                      <a:pt x="0" y="90879"/>
                    </a:lnTo>
                    <a:cubicBezTo>
                      <a:pt x="0" y="40688"/>
                      <a:pt x="40688" y="0"/>
                      <a:pt x="90879" y="0"/>
                    </a:cubicBezTo>
                    <a:close/>
                  </a:path>
                </a:pathLst>
              </a:custGeom>
              <a:solidFill>
                <a:srgbClr val="000000">
                  <a:alpha val="0"/>
                </a:srgbClr>
              </a:solidFill>
              <a:ln w="19050" cap="rnd">
                <a:solidFill>
                  <a:srgbClr val="000000"/>
                </a:solidFill>
                <a:prstDash val="dash"/>
                <a:round/>
              </a:ln>
            </p:spPr>
            <p:txBody>
              <a:bodyPr/>
              <a:lstStyle/>
              <a:p>
                <a:endParaRPr lang="en-IL"/>
              </a:p>
            </p:txBody>
          </p:sp>
          <p:sp>
            <p:nvSpPr>
              <p:cNvPr id="53" name="TextBox 53"/>
              <p:cNvSpPr txBox="1"/>
              <p:nvPr/>
            </p:nvSpPr>
            <p:spPr>
              <a:xfrm>
                <a:off x="0" y="-38100"/>
                <a:ext cx="1144272" cy="1671228"/>
              </a:xfrm>
              <a:prstGeom prst="rect">
                <a:avLst/>
              </a:prstGeom>
            </p:spPr>
            <p:txBody>
              <a:bodyPr lIns="50800" tIns="50800" rIns="50800" bIns="50800" rtlCol="0" anchor="ctr"/>
              <a:lstStyle/>
              <a:p>
                <a:pPr algn="ctr">
                  <a:lnSpc>
                    <a:spcPts val="2100"/>
                  </a:lnSpc>
                </a:pPr>
                <a:endParaRPr/>
              </a:p>
            </p:txBody>
          </p:sp>
        </p:grpSp>
        <p:sp>
          <p:nvSpPr>
            <p:cNvPr id="54" name="Freeform 54"/>
            <p:cNvSpPr/>
            <p:nvPr/>
          </p:nvSpPr>
          <p:spPr>
            <a:xfrm>
              <a:off x="1883676" y="1381911"/>
              <a:ext cx="1609530" cy="1609530"/>
            </a:xfrm>
            <a:custGeom>
              <a:avLst/>
              <a:gdLst/>
              <a:ahLst/>
              <a:cxnLst/>
              <a:rect l="l" t="t" r="r" b="b"/>
              <a:pathLst>
                <a:path w="1609530" h="1609530">
                  <a:moveTo>
                    <a:pt x="0" y="0"/>
                  </a:moveTo>
                  <a:lnTo>
                    <a:pt x="1609530" y="0"/>
                  </a:lnTo>
                  <a:lnTo>
                    <a:pt x="1609530" y="1609530"/>
                  </a:lnTo>
                  <a:lnTo>
                    <a:pt x="0" y="1609530"/>
                  </a:lnTo>
                  <a:lnTo>
                    <a:pt x="0" y="0"/>
                  </a:lnTo>
                  <a:close/>
                </a:path>
              </a:pathLst>
            </a:custGeom>
            <a:blipFill>
              <a:blip r:embed="rId6"/>
              <a:stretch>
                <a:fillRect/>
              </a:stretch>
            </a:blipFill>
          </p:spPr>
          <p:txBody>
            <a:bodyPr/>
            <a:lstStyle/>
            <a:p>
              <a:endParaRPr lang="en-IL"/>
            </a:p>
          </p:txBody>
        </p:sp>
        <p:sp>
          <p:nvSpPr>
            <p:cNvPr id="55" name="TextBox 55"/>
            <p:cNvSpPr txBox="1"/>
            <p:nvPr/>
          </p:nvSpPr>
          <p:spPr>
            <a:xfrm>
              <a:off x="1883676" y="3120633"/>
              <a:ext cx="1609530" cy="421384"/>
            </a:xfrm>
            <a:prstGeom prst="rect">
              <a:avLst/>
            </a:prstGeom>
          </p:spPr>
          <p:txBody>
            <a:bodyPr lIns="0" tIns="0" rIns="0" bIns="0" rtlCol="0" anchor="t">
              <a:spAutoFit/>
            </a:bodyPr>
            <a:lstStyle/>
            <a:p>
              <a:pPr algn="ctr">
                <a:lnSpc>
                  <a:spcPts val="2602"/>
                </a:lnSpc>
                <a:spcBef>
                  <a:spcPct val="0"/>
                </a:spcBef>
              </a:pPr>
              <a:r>
                <a:rPr lang="en-US" sz="1858">
                  <a:solidFill>
                    <a:srgbClr val="000000"/>
                  </a:solidFill>
                  <a:latin typeface="Fira Sans Light"/>
                  <a:ea typeface="Fira Sans Light"/>
                  <a:cs typeface="Fira Sans Light"/>
                  <a:sym typeface="Fira Sans Light"/>
                </a:rPr>
                <a:t>Next.JS 1.4</a:t>
              </a:r>
            </a:p>
          </p:txBody>
        </p:sp>
        <p:grpSp>
          <p:nvGrpSpPr>
            <p:cNvPr id="56" name="Group 56"/>
            <p:cNvGrpSpPr/>
            <p:nvPr/>
          </p:nvGrpSpPr>
          <p:grpSpPr>
            <a:xfrm>
              <a:off x="1528530" y="1352323"/>
              <a:ext cx="2319822" cy="2388816"/>
              <a:chOff x="0" y="0"/>
              <a:chExt cx="493064" cy="507729"/>
            </a:xfrm>
          </p:grpSpPr>
          <p:sp>
            <p:nvSpPr>
              <p:cNvPr id="57" name="Freeform 57"/>
              <p:cNvSpPr/>
              <p:nvPr/>
            </p:nvSpPr>
            <p:spPr>
              <a:xfrm>
                <a:off x="0" y="0"/>
                <a:ext cx="493064" cy="507729"/>
              </a:xfrm>
              <a:custGeom>
                <a:avLst/>
                <a:gdLst/>
                <a:ahLst/>
                <a:cxnLst/>
                <a:rect l="l" t="t" r="r" b="b"/>
                <a:pathLst>
                  <a:path w="493064" h="507729">
                    <a:moveTo>
                      <a:pt x="210906" y="0"/>
                    </a:moveTo>
                    <a:lnTo>
                      <a:pt x="282158" y="0"/>
                    </a:lnTo>
                    <a:cubicBezTo>
                      <a:pt x="338094" y="0"/>
                      <a:pt x="391739" y="22220"/>
                      <a:pt x="431291" y="61773"/>
                    </a:cubicBezTo>
                    <a:cubicBezTo>
                      <a:pt x="470844" y="101325"/>
                      <a:pt x="493064" y="154970"/>
                      <a:pt x="493064" y="210906"/>
                    </a:cubicBezTo>
                    <a:lnTo>
                      <a:pt x="493064" y="296823"/>
                    </a:lnTo>
                    <a:cubicBezTo>
                      <a:pt x="493064" y="413303"/>
                      <a:pt x="398639" y="507729"/>
                      <a:pt x="282158" y="507729"/>
                    </a:cubicBezTo>
                    <a:lnTo>
                      <a:pt x="210906" y="507729"/>
                    </a:lnTo>
                    <a:cubicBezTo>
                      <a:pt x="154970" y="507729"/>
                      <a:pt x="101325" y="485508"/>
                      <a:pt x="61773" y="445956"/>
                    </a:cubicBezTo>
                    <a:cubicBezTo>
                      <a:pt x="22220" y="406403"/>
                      <a:pt x="0" y="352759"/>
                      <a:pt x="0" y="296823"/>
                    </a:cubicBezTo>
                    <a:lnTo>
                      <a:pt x="0" y="210906"/>
                    </a:lnTo>
                    <a:cubicBezTo>
                      <a:pt x="0" y="154970"/>
                      <a:pt x="22220" y="101325"/>
                      <a:pt x="61773" y="61773"/>
                    </a:cubicBezTo>
                    <a:cubicBezTo>
                      <a:pt x="101325" y="22220"/>
                      <a:pt x="154970" y="0"/>
                      <a:pt x="210906"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58" name="TextBox 58"/>
              <p:cNvSpPr txBox="1"/>
              <p:nvPr/>
            </p:nvSpPr>
            <p:spPr>
              <a:xfrm>
                <a:off x="0" y="-38100"/>
                <a:ext cx="493064" cy="545829"/>
              </a:xfrm>
              <a:prstGeom prst="rect">
                <a:avLst/>
              </a:prstGeom>
            </p:spPr>
            <p:txBody>
              <a:bodyPr lIns="50800" tIns="50800" rIns="50800" bIns="50800" rtlCol="0" anchor="ctr"/>
              <a:lstStyle/>
              <a:p>
                <a:pPr algn="ctr">
                  <a:lnSpc>
                    <a:spcPts val="2100"/>
                  </a:lnSpc>
                </a:pPr>
                <a:endParaRPr/>
              </a:p>
            </p:txBody>
          </p:sp>
        </p:grpSp>
        <p:sp>
          <p:nvSpPr>
            <p:cNvPr id="59" name="TextBox 59"/>
            <p:cNvSpPr txBox="1"/>
            <p:nvPr/>
          </p:nvSpPr>
          <p:spPr>
            <a:xfrm>
              <a:off x="1243330" y="-57150"/>
              <a:ext cx="2897031" cy="582773"/>
            </a:xfrm>
            <a:prstGeom prst="rect">
              <a:avLst/>
            </a:prstGeom>
          </p:spPr>
          <p:txBody>
            <a:bodyPr lIns="0" tIns="0" rIns="0" bIns="0" rtlCol="0" anchor="t">
              <a:spAutoFit/>
            </a:bodyPr>
            <a:lstStyle/>
            <a:p>
              <a:pPr algn="ctr">
                <a:lnSpc>
                  <a:spcPts val="3643"/>
                </a:lnSpc>
              </a:pPr>
              <a:r>
                <a:rPr lang="en-US" sz="2602" b="1">
                  <a:solidFill>
                    <a:srgbClr val="000000"/>
                  </a:solidFill>
                  <a:latin typeface="Fira Sans Bold"/>
                  <a:ea typeface="Fira Sans Bold"/>
                  <a:cs typeface="Fira Sans Bold"/>
                  <a:sym typeface="Fira Sans Bold"/>
                </a:rPr>
                <a:t>Server Side</a:t>
              </a:r>
            </a:p>
          </p:txBody>
        </p:sp>
        <p:grpSp>
          <p:nvGrpSpPr>
            <p:cNvPr id="60" name="Group 60"/>
            <p:cNvGrpSpPr/>
            <p:nvPr/>
          </p:nvGrpSpPr>
          <p:grpSpPr>
            <a:xfrm>
              <a:off x="1528530" y="4872269"/>
              <a:ext cx="2319822" cy="2388816"/>
              <a:chOff x="0" y="0"/>
              <a:chExt cx="493064" cy="507729"/>
            </a:xfrm>
          </p:grpSpPr>
          <p:sp>
            <p:nvSpPr>
              <p:cNvPr id="61" name="Freeform 61"/>
              <p:cNvSpPr/>
              <p:nvPr/>
            </p:nvSpPr>
            <p:spPr>
              <a:xfrm>
                <a:off x="0" y="0"/>
                <a:ext cx="493064" cy="507729"/>
              </a:xfrm>
              <a:custGeom>
                <a:avLst/>
                <a:gdLst/>
                <a:ahLst/>
                <a:cxnLst/>
                <a:rect l="l" t="t" r="r" b="b"/>
                <a:pathLst>
                  <a:path w="493064" h="507729">
                    <a:moveTo>
                      <a:pt x="210906" y="0"/>
                    </a:moveTo>
                    <a:lnTo>
                      <a:pt x="282158" y="0"/>
                    </a:lnTo>
                    <a:cubicBezTo>
                      <a:pt x="338094" y="0"/>
                      <a:pt x="391739" y="22220"/>
                      <a:pt x="431291" y="61773"/>
                    </a:cubicBezTo>
                    <a:cubicBezTo>
                      <a:pt x="470844" y="101325"/>
                      <a:pt x="493064" y="154970"/>
                      <a:pt x="493064" y="210906"/>
                    </a:cubicBezTo>
                    <a:lnTo>
                      <a:pt x="493064" y="296823"/>
                    </a:lnTo>
                    <a:cubicBezTo>
                      <a:pt x="493064" y="413303"/>
                      <a:pt x="398639" y="507729"/>
                      <a:pt x="282158" y="507729"/>
                    </a:cubicBezTo>
                    <a:lnTo>
                      <a:pt x="210906" y="507729"/>
                    </a:lnTo>
                    <a:cubicBezTo>
                      <a:pt x="154970" y="507729"/>
                      <a:pt x="101325" y="485508"/>
                      <a:pt x="61773" y="445956"/>
                    </a:cubicBezTo>
                    <a:cubicBezTo>
                      <a:pt x="22220" y="406403"/>
                      <a:pt x="0" y="352759"/>
                      <a:pt x="0" y="296823"/>
                    </a:cubicBezTo>
                    <a:lnTo>
                      <a:pt x="0" y="210906"/>
                    </a:lnTo>
                    <a:cubicBezTo>
                      <a:pt x="0" y="154970"/>
                      <a:pt x="22220" y="101325"/>
                      <a:pt x="61773" y="61773"/>
                    </a:cubicBezTo>
                    <a:cubicBezTo>
                      <a:pt x="101325" y="22220"/>
                      <a:pt x="154970" y="0"/>
                      <a:pt x="210906" y="0"/>
                    </a:cubicBezTo>
                    <a:close/>
                  </a:path>
                </a:pathLst>
              </a:custGeom>
              <a:solidFill>
                <a:srgbClr val="000000">
                  <a:alpha val="0"/>
                </a:srgbClr>
              </a:solidFill>
              <a:ln w="19050" cap="rnd">
                <a:solidFill>
                  <a:srgbClr val="000000"/>
                </a:solidFill>
                <a:prstDash val="solid"/>
                <a:round/>
              </a:ln>
            </p:spPr>
            <p:txBody>
              <a:bodyPr/>
              <a:lstStyle/>
              <a:p>
                <a:endParaRPr lang="en-IL"/>
              </a:p>
            </p:txBody>
          </p:sp>
          <p:sp>
            <p:nvSpPr>
              <p:cNvPr id="62" name="TextBox 62"/>
              <p:cNvSpPr txBox="1"/>
              <p:nvPr/>
            </p:nvSpPr>
            <p:spPr>
              <a:xfrm>
                <a:off x="0" y="-38100"/>
                <a:ext cx="493064" cy="545829"/>
              </a:xfrm>
              <a:prstGeom prst="rect">
                <a:avLst/>
              </a:prstGeom>
            </p:spPr>
            <p:txBody>
              <a:bodyPr lIns="50800" tIns="50800" rIns="50800" bIns="50800" rtlCol="0" anchor="ctr"/>
              <a:lstStyle/>
              <a:p>
                <a:pPr algn="ctr">
                  <a:lnSpc>
                    <a:spcPts val="2100"/>
                  </a:lnSpc>
                </a:pPr>
                <a:endParaRPr/>
              </a:p>
            </p:txBody>
          </p:sp>
        </p:grpSp>
        <p:sp>
          <p:nvSpPr>
            <p:cNvPr id="63" name="Freeform 63"/>
            <p:cNvSpPr/>
            <p:nvPr/>
          </p:nvSpPr>
          <p:spPr>
            <a:xfrm>
              <a:off x="1817349" y="4895875"/>
              <a:ext cx="1742184" cy="1894823"/>
            </a:xfrm>
            <a:custGeom>
              <a:avLst/>
              <a:gdLst/>
              <a:ahLst/>
              <a:cxnLst/>
              <a:rect l="l" t="t" r="r" b="b"/>
              <a:pathLst>
                <a:path w="1742184" h="1894823">
                  <a:moveTo>
                    <a:pt x="0" y="0"/>
                  </a:moveTo>
                  <a:lnTo>
                    <a:pt x="1742184" y="0"/>
                  </a:lnTo>
                  <a:lnTo>
                    <a:pt x="1742184" y="1894823"/>
                  </a:lnTo>
                  <a:lnTo>
                    <a:pt x="0" y="1894823"/>
                  </a:lnTo>
                  <a:lnTo>
                    <a:pt x="0" y="0"/>
                  </a:lnTo>
                  <a:close/>
                </a:path>
              </a:pathLst>
            </a:custGeom>
            <a:blipFill>
              <a:blip r:embed="rId13"/>
              <a:stretch>
                <a:fillRect/>
              </a:stretch>
            </a:blipFill>
          </p:spPr>
          <p:txBody>
            <a:bodyPr/>
            <a:lstStyle/>
            <a:p>
              <a:endParaRPr lang="en-IL"/>
            </a:p>
          </p:txBody>
        </p:sp>
        <p:sp>
          <p:nvSpPr>
            <p:cNvPr id="64" name="TextBox 64"/>
            <p:cNvSpPr txBox="1"/>
            <p:nvPr/>
          </p:nvSpPr>
          <p:spPr>
            <a:xfrm>
              <a:off x="1938218" y="6782268"/>
              <a:ext cx="1609530" cy="421384"/>
            </a:xfrm>
            <a:prstGeom prst="rect">
              <a:avLst/>
            </a:prstGeom>
          </p:spPr>
          <p:txBody>
            <a:bodyPr lIns="0" tIns="0" rIns="0" bIns="0" rtlCol="0" anchor="t">
              <a:spAutoFit/>
            </a:bodyPr>
            <a:lstStyle/>
            <a:p>
              <a:pPr algn="ctr">
                <a:lnSpc>
                  <a:spcPts val="2602"/>
                </a:lnSpc>
                <a:spcBef>
                  <a:spcPct val="0"/>
                </a:spcBef>
              </a:pPr>
              <a:r>
                <a:rPr lang="en-US" sz="1858">
                  <a:solidFill>
                    <a:srgbClr val="000000"/>
                  </a:solidFill>
                  <a:latin typeface="Fira Sans"/>
                  <a:ea typeface="Fira Sans"/>
                  <a:cs typeface="Fira Sans"/>
                  <a:sym typeface="Fira Sans"/>
                </a:rPr>
                <a:t>Auth.js</a:t>
              </a:r>
            </a:p>
          </p:txBody>
        </p:sp>
      </p:grpSp>
      <p:sp>
        <p:nvSpPr>
          <p:cNvPr id="65" name="AutoShape 65"/>
          <p:cNvSpPr/>
          <p:nvPr/>
        </p:nvSpPr>
        <p:spPr>
          <a:xfrm flipV="1">
            <a:off x="11434207" y="5384042"/>
            <a:ext cx="3291587" cy="1203315"/>
          </a:xfrm>
          <a:prstGeom prst="line">
            <a:avLst/>
          </a:prstGeom>
          <a:ln w="38100" cap="flat">
            <a:solidFill>
              <a:srgbClr val="000000"/>
            </a:solidFill>
            <a:prstDash val="solid"/>
            <a:headEnd type="none" w="sm" len="sm"/>
            <a:tailEnd type="triangle" w="lg" len="med"/>
          </a:ln>
        </p:spPr>
        <p:txBody>
          <a:bodyPr/>
          <a:lstStyle/>
          <a:p>
            <a:endParaRPr lang="en-IL"/>
          </a:p>
        </p:txBody>
      </p:sp>
      <p:sp>
        <p:nvSpPr>
          <p:cNvPr id="66" name="AutoShape 66"/>
          <p:cNvSpPr/>
          <p:nvPr/>
        </p:nvSpPr>
        <p:spPr>
          <a:xfrm>
            <a:off x="6347526" y="4524207"/>
            <a:ext cx="1048913" cy="0"/>
          </a:xfrm>
          <a:prstGeom prst="line">
            <a:avLst/>
          </a:prstGeom>
          <a:ln w="38100" cap="flat">
            <a:solidFill>
              <a:srgbClr val="000000"/>
            </a:solidFill>
            <a:prstDash val="solid"/>
            <a:headEnd type="none" w="sm" len="sm"/>
            <a:tailEnd type="triangle" w="lg" len="med"/>
          </a:ln>
        </p:spPr>
        <p:txBody>
          <a:bodyPr/>
          <a:lstStyle/>
          <a:p>
            <a:endParaRPr lang="en-IL"/>
          </a:p>
        </p:txBody>
      </p:sp>
      <p:sp>
        <p:nvSpPr>
          <p:cNvPr id="67" name="TextBox 67"/>
          <p:cNvSpPr txBox="1"/>
          <p:nvPr/>
        </p:nvSpPr>
        <p:spPr>
          <a:xfrm>
            <a:off x="17900228" y="9654742"/>
            <a:ext cx="26082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3585950" y="-517425"/>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D47A1"/>
            </a:solidFill>
          </p:spPr>
          <p:txBody>
            <a:bodyPr/>
            <a:lstStyle/>
            <a:p>
              <a:endParaRPr lang="en-IL"/>
            </a:p>
          </p:txBody>
        </p:sp>
      </p:grpSp>
      <p:grpSp>
        <p:nvGrpSpPr>
          <p:cNvPr id="4" name="Group 4"/>
          <p:cNvGrpSpPr/>
          <p:nvPr/>
        </p:nvGrpSpPr>
        <p:grpSpPr>
          <a:xfrm>
            <a:off x="12009993" y="306851"/>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64B5F6"/>
            </a:solidFill>
          </p:spPr>
          <p:txBody>
            <a:bodyPr/>
            <a:lstStyle/>
            <a:p>
              <a:endParaRPr lang="en-IL"/>
            </a:p>
          </p:txBody>
        </p:sp>
      </p:grpSp>
      <p:sp>
        <p:nvSpPr>
          <p:cNvPr id="6" name="TextBox 6"/>
          <p:cNvSpPr txBox="1"/>
          <p:nvPr/>
        </p:nvSpPr>
        <p:spPr>
          <a:xfrm>
            <a:off x="1028700" y="1019175"/>
            <a:ext cx="6910589" cy="1914525"/>
          </a:xfrm>
          <a:prstGeom prst="rect">
            <a:avLst/>
          </a:prstGeom>
        </p:spPr>
        <p:txBody>
          <a:bodyPr lIns="0" tIns="0" rIns="0" bIns="0" rtlCol="0" anchor="t">
            <a:spAutoFit/>
          </a:bodyPr>
          <a:lstStyle/>
          <a:p>
            <a:pPr algn="l">
              <a:lnSpc>
                <a:spcPts val="7560"/>
              </a:lnSpc>
              <a:spcBef>
                <a:spcPct val="0"/>
              </a:spcBef>
            </a:pPr>
            <a:r>
              <a:rPr lang="en-US" sz="6300" b="1" spc="-63">
                <a:solidFill>
                  <a:srgbClr val="000000"/>
                </a:solidFill>
                <a:latin typeface="Fira Sans Medium"/>
                <a:ea typeface="Fira Sans Medium"/>
                <a:cs typeface="Fira Sans Medium"/>
                <a:sym typeface="Fira Sans Medium"/>
              </a:rPr>
              <a:t>Main Functional Requirements</a:t>
            </a:r>
          </a:p>
        </p:txBody>
      </p:sp>
      <p:sp>
        <p:nvSpPr>
          <p:cNvPr id="7" name="TextBox 7"/>
          <p:cNvSpPr txBox="1"/>
          <p:nvPr/>
        </p:nvSpPr>
        <p:spPr>
          <a:xfrm>
            <a:off x="17874699" y="9637540"/>
            <a:ext cx="27749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9</a:t>
            </a:r>
          </a:p>
        </p:txBody>
      </p:sp>
      <p:sp>
        <p:nvSpPr>
          <p:cNvPr id="8" name="TextBox 8"/>
          <p:cNvSpPr txBox="1"/>
          <p:nvPr/>
        </p:nvSpPr>
        <p:spPr>
          <a:xfrm>
            <a:off x="1028700" y="4244013"/>
            <a:ext cx="13992828" cy="4173856"/>
          </a:xfrm>
          <a:prstGeom prst="rect">
            <a:avLst/>
          </a:prstGeom>
        </p:spPr>
        <p:txBody>
          <a:bodyPr lIns="0" tIns="0" rIns="0" bIns="0" rtlCol="0" anchor="t">
            <a:spAutoFit/>
          </a:bodyPr>
          <a:lstStyle/>
          <a:p>
            <a:pPr marL="690874" lvl="1" indent="-345437" algn="l">
              <a:lnSpc>
                <a:spcPts val="4799"/>
              </a:lnSpc>
              <a:buAutoNum type="arabicPeriod"/>
            </a:pPr>
            <a:r>
              <a:rPr lang="en-US" sz="3199">
                <a:solidFill>
                  <a:srgbClr val="000000"/>
                </a:solidFill>
                <a:latin typeface="Fira Sans Light"/>
                <a:ea typeface="Fira Sans Light"/>
                <a:cs typeface="Fira Sans Light"/>
                <a:sym typeface="Fira Sans Light"/>
              </a:rPr>
              <a:t>The system will provide an overview of </a:t>
            </a:r>
            <a:r>
              <a:rPr lang="en-US" sz="3199" b="1">
                <a:solidFill>
                  <a:srgbClr val="000000"/>
                </a:solidFill>
                <a:latin typeface="Fira Sans Bold"/>
                <a:ea typeface="Fira Sans Bold"/>
                <a:cs typeface="Fira Sans Bold"/>
                <a:sym typeface="Fira Sans Bold"/>
              </a:rPr>
              <a:t>key analytics and statistics</a:t>
            </a:r>
            <a:r>
              <a:rPr lang="en-US" sz="3199">
                <a:solidFill>
                  <a:srgbClr val="000000"/>
                </a:solidFill>
                <a:latin typeface="Fira Sans Light"/>
                <a:ea typeface="Fira Sans Light"/>
                <a:cs typeface="Fira Sans Light"/>
                <a:sym typeface="Fira Sans Light"/>
              </a:rPr>
              <a:t> related to </a:t>
            </a:r>
            <a:r>
              <a:rPr lang="en-US" sz="3199" b="1">
                <a:solidFill>
                  <a:srgbClr val="000000"/>
                </a:solidFill>
                <a:latin typeface="Fira Sans Bold"/>
                <a:ea typeface="Fira Sans Bold"/>
                <a:cs typeface="Fira Sans Bold"/>
                <a:sym typeface="Fira Sans Bold"/>
              </a:rPr>
              <a:t>rural management</a:t>
            </a:r>
            <a:r>
              <a:rPr lang="en-US" sz="3199">
                <a:solidFill>
                  <a:srgbClr val="000000"/>
                </a:solidFill>
                <a:latin typeface="Fira Sans Light"/>
                <a:ea typeface="Fira Sans Light"/>
                <a:cs typeface="Fira Sans Light"/>
                <a:sym typeface="Fira Sans Light"/>
              </a:rPr>
              <a:t>.</a:t>
            </a:r>
          </a:p>
          <a:p>
            <a:pPr marL="690874" lvl="1" indent="-345437" algn="l">
              <a:lnSpc>
                <a:spcPts val="4799"/>
              </a:lnSpc>
              <a:buAutoNum type="arabicPeriod"/>
            </a:pPr>
            <a:r>
              <a:rPr lang="en-US" sz="3199">
                <a:solidFill>
                  <a:srgbClr val="000000"/>
                </a:solidFill>
                <a:latin typeface="Fira Sans Light"/>
                <a:ea typeface="Fira Sans Light"/>
                <a:cs typeface="Fira Sans Light"/>
                <a:sym typeface="Fira Sans Light"/>
              </a:rPr>
              <a:t>The system will enable users to </a:t>
            </a:r>
            <a:r>
              <a:rPr lang="en-US" sz="3199" b="1">
                <a:solidFill>
                  <a:srgbClr val="000000"/>
                </a:solidFill>
                <a:latin typeface="Fira Sans Bold"/>
                <a:ea typeface="Fira Sans Bold"/>
                <a:cs typeface="Fira Sans Bold"/>
                <a:sym typeface="Fira Sans Bold"/>
              </a:rPr>
              <a:t>compare data across multiple villages</a:t>
            </a:r>
            <a:r>
              <a:rPr lang="en-US" sz="3199">
                <a:solidFill>
                  <a:srgbClr val="000000"/>
                </a:solidFill>
                <a:latin typeface="Fira Sans Light"/>
                <a:ea typeface="Fira Sans Light"/>
                <a:cs typeface="Fira Sans Light"/>
                <a:sym typeface="Fira Sans Light"/>
              </a:rPr>
              <a:t>.</a:t>
            </a:r>
          </a:p>
          <a:p>
            <a:pPr marL="690874" lvl="1" indent="-345437" algn="l">
              <a:lnSpc>
                <a:spcPts val="4799"/>
              </a:lnSpc>
              <a:buAutoNum type="arabicPeriod"/>
            </a:pPr>
            <a:r>
              <a:rPr lang="en-US" sz="3199">
                <a:solidFill>
                  <a:srgbClr val="000000"/>
                </a:solidFill>
                <a:latin typeface="Fira Sans Light"/>
                <a:ea typeface="Fira Sans Light"/>
                <a:cs typeface="Fira Sans Light"/>
                <a:sym typeface="Fira Sans Light"/>
              </a:rPr>
              <a:t>The system will allow users to </a:t>
            </a:r>
            <a:r>
              <a:rPr lang="en-US" sz="3199" b="1">
                <a:solidFill>
                  <a:srgbClr val="000000"/>
                </a:solidFill>
                <a:latin typeface="Fira Sans Bold"/>
                <a:ea typeface="Fira Sans Bold"/>
                <a:cs typeface="Fira Sans Bold"/>
                <a:sym typeface="Fira Sans Bold"/>
              </a:rPr>
              <a:t>create, edit, and track projects.</a:t>
            </a:r>
          </a:p>
          <a:p>
            <a:pPr marL="690874" lvl="1" indent="-345437" algn="l">
              <a:lnSpc>
                <a:spcPts val="4799"/>
              </a:lnSpc>
              <a:buAutoNum type="arabicPeriod"/>
            </a:pPr>
            <a:r>
              <a:rPr lang="en-US" sz="3199">
                <a:solidFill>
                  <a:srgbClr val="000000"/>
                </a:solidFill>
                <a:latin typeface="Fira Sans Light"/>
                <a:ea typeface="Fira Sans Light"/>
                <a:cs typeface="Fira Sans Light"/>
                <a:sym typeface="Fira Sans Light"/>
              </a:rPr>
              <a:t>The system will allow to </a:t>
            </a:r>
            <a:r>
              <a:rPr lang="en-US" sz="3199" b="1">
                <a:solidFill>
                  <a:srgbClr val="000000"/>
                </a:solidFill>
                <a:latin typeface="Fira Sans Bold"/>
                <a:ea typeface="Fira Sans Bold"/>
                <a:cs typeface="Fira Sans Bold"/>
                <a:sym typeface="Fira Sans Bold"/>
              </a:rPr>
              <a:t>generate reports</a:t>
            </a:r>
            <a:r>
              <a:rPr lang="en-US" sz="3199">
                <a:solidFill>
                  <a:srgbClr val="000000"/>
                </a:solidFill>
                <a:latin typeface="Fira Sans Light"/>
                <a:ea typeface="Fira Sans Light"/>
                <a:cs typeface="Fira Sans Light"/>
                <a:sym typeface="Fira Sans Light"/>
              </a:rPr>
              <a:t> </a:t>
            </a:r>
            <a:r>
              <a:rPr lang="en-US" sz="3199" b="1">
                <a:solidFill>
                  <a:srgbClr val="000000"/>
                </a:solidFill>
                <a:latin typeface="Fira Sans Bold"/>
                <a:ea typeface="Fira Sans Bold"/>
                <a:cs typeface="Fira Sans Bold"/>
                <a:sym typeface="Fira Sans Bold"/>
              </a:rPr>
              <a:t>based on selected criteria</a:t>
            </a:r>
            <a:r>
              <a:rPr lang="en-US" sz="3199">
                <a:solidFill>
                  <a:srgbClr val="000000"/>
                </a:solidFill>
                <a:latin typeface="Fira Sans Light"/>
                <a:ea typeface="Fira Sans Light"/>
                <a:cs typeface="Fira Sans Light"/>
                <a:sym typeface="Fira Sans Light"/>
              </a:rPr>
              <a:t>.</a:t>
            </a:r>
          </a:p>
          <a:p>
            <a:pPr marL="690874" lvl="1" indent="-345437" algn="l">
              <a:lnSpc>
                <a:spcPts val="4799"/>
              </a:lnSpc>
              <a:buAutoNum type="arabicPeriod"/>
            </a:pPr>
            <a:r>
              <a:rPr lang="en-US" sz="3199">
                <a:solidFill>
                  <a:srgbClr val="000000"/>
                </a:solidFill>
                <a:latin typeface="Fira Sans Light"/>
                <a:ea typeface="Fira Sans Light"/>
                <a:cs typeface="Fira Sans Light"/>
                <a:sym typeface="Fira Sans Light"/>
              </a:rPr>
              <a:t>The system will </a:t>
            </a:r>
            <a:r>
              <a:rPr lang="en-US" sz="3199" b="1">
                <a:solidFill>
                  <a:srgbClr val="000000"/>
                </a:solidFill>
                <a:latin typeface="Fira Sans Bold"/>
                <a:ea typeface="Fira Sans Bold"/>
                <a:cs typeface="Fira Sans Bold"/>
                <a:sym typeface="Fira Sans Bold"/>
              </a:rPr>
              <a:t>store and manage data</a:t>
            </a:r>
            <a:r>
              <a:rPr lang="en-US" sz="3199">
                <a:solidFill>
                  <a:srgbClr val="000000"/>
                </a:solidFill>
                <a:latin typeface="Fira Sans Light"/>
                <a:ea typeface="Fira Sans Light"/>
                <a:cs typeface="Fira Sans Light"/>
                <a:sym typeface="Fira Sans Light"/>
              </a:rPr>
              <a:t> such as population, infrastructure and ongoing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931</Words>
  <Application>Microsoft Office PowerPoint</Application>
  <PresentationFormat>Custom</PresentationFormat>
  <Paragraphs>170</Paragraphs>
  <Slides>21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Fira Sans</vt:lpstr>
      <vt:lpstr>Fira Sans Medium</vt:lpstr>
      <vt:lpstr>Montserrat Classic</vt:lpstr>
      <vt:lpstr>Fira Sans Bold</vt:lpstr>
      <vt:lpstr>Montserrat Classic Bold</vt:lpstr>
      <vt:lpstr>Fira Sans Light</vt:lpstr>
      <vt:lpstr>Arial</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Golan Regional Council</dc:title>
  <cp:lastModifiedBy>Guy Edri</cp:lastModifiedBy>
  <cp:revision>2</cp:revision>
  <dcterms:created xsi:type="dcterms:W3CDTF">2006-08-16T00:00:00Z</dcterms:created>
  <dcterms:modified xsi:type="dcterms:W3CDTF">2024-09-21T20:45:55Z</dcterms:modified>
  <dc:identifier>DAGPtonug-Y</dc:identifier>
</cp:coreProperties>
</file>